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58" r:id="rId4"/>
    <p:sldId id="260" r:id="rId5"/>
    <p:sldId id="262" r:id="rId6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22055-88D3-4453-BD49-A65B4C49FB8B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5EAE4-521C-466D-875E-8D748162036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64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82D49-E375-49D8-85A5-DDCF4CD2EAFB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F7C1F-D762-4221-B57B-AF53C55DBE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0113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F7C1F-D762-4221-B57B-AF53C55DBE64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652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598F85-C319-498C-8D35-969D2AE7B3F4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303CBF-9E75-4EC6-AD2F-BD8B147B503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598F85-C319-498C-8D35-969D2AE7B3F4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303CBF-9E75-4EC6-AD2F-BD8B147B50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598F85-C319-498C-8D35-969D2AE7B3F4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303CBF-9E75-4EC6-AD2F-BD8B147B50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598F85-C319-498C-8D35-969D2AE7B3F4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303CBF-9E75-4EC6-AD2F-BD8B147B50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598F85-C319-498C-8D35-969D2AE7B3F4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303CBF-9E75-4EC6-AD2F-BD8B147B503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598F85-C319-498C-8D35-969D2AE7B3F4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303CBF-9E75-4EC6-AD2F-BD8B147B50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598F85-C319-498C-8D35-969D2AE7B3F4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303CBF-9E75-4EC6-AD2F-BD8B147B50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598F85-C319-498C-8D35-969D2AE7B3F4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303CBF-9E75-4EC6-AD2F-BD8B147B50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598F85-C319-498C-8D35-969D2AE7B3F4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303CBF-9E75-4EC6-AD2F-BD8B147B503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598F85-C319-498C-8D35-969D2AE7B3F4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303CBF-9E75-4EC6-AD2F-BD8B147B50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598F85-C319-498C-8D35-969D2AE7B3F4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303CBF-9E75-4EC6-AD2F-BD8B147B503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4598F85-C319-498C-8D35-969D2AE7B3F4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8303CBF-9E75-4EC6-AD2F-BD8B147B503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908720"/>
            <a:ext cx="8496944" cy="2736304"/>
          </a:xfrm>
        </p:spPr>
        <p:txBody>
          <a:bodyPr>
            <a:normAutofit/>
          </a:bodyPr>
          <a:lstStyle/>
          <a:p>
            <a:pPr algn="ctr"/>
            <a:r>
              <a:rPr lang="pl-PL" i="1" dirty="0" smtClean="0">
                <a:solidFill>
                  <a:srgbClr val="C00000"/>
                </a:solidFill>
              </a:rPr>
              <a:t>Dodatek  Energetyczny </a:t>
            </a:r>
            <a:br>
              <a:rPr lang="pl-PL" i="1" dirty="0" smtClean="0">
                <a:solidFill>
                  <a:srgbClr val="C00000"/>
                </a:solidFill>
              </a:rPr>
            </a:br>
            <a:r>
              <a:rPr lang="pl-PL" sz="3600" i="1" dirty="0" smtClean="0">
                <a:solidFill>
                  <a:srgbClr val="C00000"/>
                </a:solidFill>
              </a:rPr>
              <a:t>nowe zadanie wojewody i gmin </a:t>
            </a:r>
            <a:endParaRPr lang="pl-PL" sz="3600" i="1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864096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 smtClean="0">
                <a:solidFill>
                  <a:srgbClr val="C00000"/>
                </a:solidFill>
                <a:latin typeface="+mj-lt"/>
              </a:rPr>
              <a:t>Gminny Ośrodek Pomocy Społecznej </a:t>
            </a:r>
            <a:r>
              <a:rPr lang="pl-PL" sz="2000" b="1" dirty="0" smtClean="0">
                <a:solidFill>
                  <a:srgbClr val="C00000"/>
                </a:solidFill>
                <a:latin typeface="+mj-lt"/>
              </a:rPr>
              <a:t/>
            </a:r>
            <a:br>
              <a:rPr lang="pl-PL" sz="2000" b="1" dirty="0" smtClean="0">
                <a:solidFill>
                  <a:srgbClr val="C00000"/>
                </a:solidFill>
                <a:latin typeface="+mj-lt"/>
              </a:rPr>
            </a:br>
            <a:r>
              <a:rPr lang="pl-PL" sz="2000" b="1" dirty="0" smtClean="0">
                <a:solidFill>
                  <a:srgbClr val="C00000"/>
                </a:solidFill>
                <a:latin typeface="+mj-lt"/>
              </a:rPr>
              <a:t>w </a:t>
            </a:r>
            <a:r>
              <a:rPr lang="pl-PL" sz="2000" b="1" dirty="0" smtClean="0">
                <a:solidFill>
                  <a:srgbClr val="C00000"/>
                </a:solidFill>
                <a:latin typeface="+mj-lt"/>
              </a:rPr>
              <a:t>Osięcinach</a:t>
            </a:r>
          </a:p>
        </p:txBody>
      </p:sp>
    </p:spTree>
    <p:extLst>
      <p:ext uri="{BB962C8B-B14F-4D97-AF65-F5344CB8AC3E}">
        <p14:creationId xmlns:p14="http://schemas.microsoft.com/office/powerpoint/2010/main" val="4014934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859216" cy="44644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000" b="1" u="sng" dirty="0" smtClean="0">
                <a:solidFill>
                  <a:srgbClr val="FF0000"/>
                </a:solidFill>
                <a:latin typeface="+mn-lt"/>
              </a:rPr>
              <a:t>Podstawa prawna: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Ustawa z dnia 26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lipca 2013 roku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o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zmianie ustawy </a:t>
            </a:r>
            <a:r>
              <a:rPr lang="pl-PL" sz="2000" i="1" dirty="0">
                <a:solidFill>
                  <a:schemeClr val="tx1"/>
                </a:solidFill>
                <a:latin typeface="+mn-lt"/>
              </a:rPr>
              <a:t>Prawo energetyczne oraz niektórych innych ustaw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 (Dz. U. z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2013r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.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 poz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.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 984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)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l-PL" sz="2000" dirty="0" smtClean="0">
                <a:solidFill>
                  <a:schemeClr val="tx1"/>
                </a:solidFill>
                <a:latin typeface="+mn-lt"/>
              </a:rPr>
            </a:b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 </a:t>
            </a:r>
            <a:br>
              <a:rPr lang="pl-PL" sz="2000" dirty="0" smtClean="0">
                <a:solidFill>
                  <a:schemeClr val="tx1"/>
                </a:solidFill>
                <a:latin typeface="+mn-lt"/>
              </a:rPr>
            </a:b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Wypłata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dodatku energetycznego jest </a:t>
            </a:r>
            <a:r>
              <a:rPr lang="pl-PL" sz="2000" b="1" u="sng" dirty="0">
                <a:solidFill>
                  <a:srgbClr val="FF0000"/>
                </a:solidFill>
                <a:latin typeface="+mn-lt"/>
              </a:rPr>
              <a:t>zadaniem zleconym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z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zakresu administracji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rządowej realizowanym przez gminy. </a:t>
            </a:r>
            <a:br>
              <a:rPr lang="pl-PL" sz="2000" dirty="0" smtClean="0">
                <a:solidFill>
                  <a:schemeClr val="tx1"/>
                </a:solidFill>
                <a:latin typeface="+mn-lt"/>
              </a:rPr>
            </a:br>
            <a:r>
              <a:rPr lang="pl-PL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l-PL" sz="2000" dirty="0" smtClean="0">
                <a:solidFill>
                  <a:schemeClr val="tx1"/>
                </a:solidFill>
                <a:latin typeface="+mn-lt"/>
              </a:rPr>
            </a:b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Wojewodowie przekazują dotacje gminom w granicach kwot określonych na ten cel w budżecie państwa.</a:t>
            </a:r>
            <a:br>
              <a:rPr lang="pl-PL" sz="2000" dirty="0" smtClean="0">
                <a:solidFill>
                  <a:schemeClr val="tx1"/>
                </a:solidFill>
                <a:latin typeface="+mn-lt"/>
              </a:rPr>
            </a:b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Gminy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wypłacają zryczałtowany dodatek energetyczny na podstawie wydanej </a:t>
            </a:r>
            <a:r>
              <a:rPr lang="pl-PL" sz="2000" u="sng" dirty="0">
                <a:solidFill>
                  <a:schemeClr val="tx1"/>
                </a:solidFill>
                <a:latin typeface="+mn-lt"/>
              </a:rPr>
              <a:t>decyzji administracyjnej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o przyznaniu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w/</a:t>
            </a:r>
            <a:r>
              <a:rPr lang="pl-PL" sz="2000" dirty="0" err="1" smtClean="0">
                <a:solidFill>
                  <a:schemeClr val="tx1"/>
                </a:solidFill>
                <a:latin typeface="+mn-lt"/>
              </a:rPr>
              <a:t>w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  dodatku.</a:t>
            </a:r>
            <a:endParaRPr lang="pl-PL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18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971600" y="836712"/>
            <a:ext cx="7776864" cy="424847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2400" b="1" dirty="0" smtClean="0">
                <a:latin typeface="+mn-lt"/>
              </a:rPr>
              <a:t/>
            </a:r>
            <a:br>
              <a:rPr lang="pl-PL" sz="2400" b="1" dirty="0" smtClean="0">
                <a:latin typeface="+mn-lt"/>
              </a:rPr>
            </a:br>
            <a:r>
              <a:rPr lang="pl-PL" sz="2400" b="1" u="sng" dirty="0" smtClean="0">
                <a:solidFill>
                  <a:srgbClr val="FF0000"/>
                </a:solidFill>
                <a:latin typeface="+mn-lt"/>
              </a:rPr>
              <a:t>Odbiorca </a:t>
            </a:r>
            <a:r>
              <a:rPr lang="pl-PL" sz="2400" b="1" u="sng" dirty="0">
                <a:solidFill>
                  <a:srgbClr val="FF0000"/>
                </a:solidFill>
                <a:latin typeface="+mn-lt"/>
              </a:rPr>
              <a:t>wrażliwy</a:t>
            </a:r>
            <a:r>
              <a:rPr lang="pl-PL" sz="24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pl-PL" sz="2400" b="1" dirty="0">
                <a:solidFill>
                  <a:schemeClr val="tx1"/>
                </a:solidFill>
                <a:latin typeface="+mn-lt"/>
              </a:rPr>
              <a:t>energii 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elektrycznej to osoba, która:</a:t>
            </a:r>
            <a:r>
              <a:rPr lang="pl-PL" sz="2400" b="1" dirty="0" smtClean="0">
                <a:latin typeface="+mn-lt"/>
              </a:rPr>
              <a:t/>
            </a:r>
            <a:br>
              <a:rPr lang="pl-PL" sz="24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a) ma przyznany dodatek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mieszkaniowy w rozumieniu art.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 2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ust.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 1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ustawy z dnia 21 czerwca 2001 r.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o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dodatkach mieszkaniowych (Dz. U. z 2013 r.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 poz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.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966)</a:t>
            </a:r>
            <a:br>
              <a:rPr lang="pl-PL" sz="2000" dirty="0" smtClean="0">
                <a:solidFill>
                  <a:schemeClr val="tx1"/>
                </a:solidFill>
                <a:latin typeface="+mn-lt"/>
              </a:rPr>
            </a:br>
            <a:r>
              <a:rPr lang="pl-PL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l-PL" sz="2000" dirty="0" smtClean="0">
                <a:solidFill>
                  <a:schemeClr val="tx1"/>
                </a:solidFill>
                <a:latin typeface="+mn-lt"/>
              </a:rPr>
            </a:b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b) jest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stroną umowy kompleksowej lub umowy sprzedaży energii elektrycznej zawartej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z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przedsiębiorstwem energetycznym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l-PL" sz="2000" dirty="0" smtClean="0">
                <a:solidFill>
                  <a:schemeClr val="tx1"/>
                </a:solidFill>
                <a:latin typeface="+mn-lt"/>
              </a:rPr>
            </a:br>
            <a:r>
              <a:rPr lang="pl-PL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l-PL" sz="2000" dirty="0" smtClean="0">
                <a:solidFill>
                  <a:schemeClr val="tx1"/>
                </a:solidFill>
                <a:latin typeface="+mn-lt"/>
              </a:rPr>
            </a:b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c) zamieszkuje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w miejscu dostarczania energii </a:t>
            </a: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elektrycznej.</a:t>
            </a:r>
            <a:endParaRPr lang="pl-PL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101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632848" cy="5616624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u="sng" dirty="0" smtClean="0">
                <a:solidFill>
                  <a:srgbClr val="FF0000"/>
                </a:solidFill>
              </a:rPr>
              <a:t>Wysokość dodatku energetycznego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>
                <a:solidFill>
                  <a:schemeClr val="tx1"/>
                </a:solidFill>
              </a:rPr>
              <a:t> </a:t>
            </a:r>
            <a:r>
              <a:rPr lang="pl-PL" sz="2000" smtClean="0">
                <a:solidFill>
                  <a:schemeClr val="tx1"/>
                </a:solidFill>
              </a:rPr>
              <a:t>Wynosi rocznie </a:t>
            </a:r>
            <a:r>
              <a:rPr lang="pl-PL" sz="2000" dirty="0" smtClean="0">
                <a:solidFill>
                  <a:schemeClr val="tx1"/>
                </a:solidFill>
              </a:rPr>
              <a:t>nie więcej niż 30% iloczynu limitu zużycia energii elektrycznej oraz średniej ceny energii elektrycznej dla odbiorcy energii elektrycznej w gospodarstwie domowym</a:t>
            </a:r>
            <a:r>
              <a:rPr lang="pl-PL" sz="2000" smtClean="0">
                <a:solidFill>
                  <a:schemeClr val="tx1"/>
                </a:solidFill>
              </a:rPr>
              <a:t>,  ogłaszanej </a:t>
            </a:r>
            <a:r>
              <a:rPr lang="pl-PL" sz="2000" dirty="0" smtClean="0">
                <a:solidFill>
                  <a:schemeClr val="tx1"/>
                </a:solidFill>
              </a:rPr>
              <a:t>na podstawie art. 23 ust.  2 </a:t>
            </a:r>
            <a:r>
              <a:rPr lang="pl-PL" sz="2000" dirty="0" err="1" smtClean="0">
                <a:solidFill>
                  <a:schemeClr val="tx1"/>
                </a:solidFill>
              </a:rPr>
              <a:t>pkt</a:t>
            </a:r>
            <a:r>
              <a:rPr lang="pl-PL" sz="2000" dirty="0" smtClean="0">
                <a:solidFill>
                  <a:schemeClr val="tx1"/>
                </a:solidFill>
              </a:rPr>
              <a:t> 18 lit. d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b="1" dirty="0" smtClean="0">
                <a:solidFill>
                  <a:schemeClr val="tx1"/>
                </a:solidFill>
              </a:rPr>
              <a:t>Limit zużycia energii </a:t>
            </a:r>
            <a:r>
              <a:rPr lang="pl-PL" sz="2000" dirty="0" smtClean="0">
                <a:solidFill>
                  <a:schemeClr val="tx1"/>
                </a:solidFill>
              </a:rPr>
              <a:t>elektrycznej wyniesie: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1) 900 kWh w roku kalendarzowym – dla gospodarstwa domowego prowadzonego przez osobę samotną;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2) 1250 kWh w roku kalendarzowym – dla gospodarstwa domowego składającego się z 2 do 4 osób;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3) 1500 kWh w roku kalendarzowym – dla gospodarstwa domowego składającego się z co najmniej 5 osób.</a:t>
            </a: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2817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776864" cy="5760640"/>
          </a:xfrm>
        </p:spPr>
        <p:txBody>
          <a:bodyPr anchor="t">
            <a:noAutofit/>
          </a:bodyPr>
          <a:lstStyle/>
          <a:p>
            <a:pPr algn="ctr"/>
            <a:r>
              <a:rPr lang="pl-PL" sz="1800" b="1" dirty="0" smtClean="0">
                <a:solidFill>
                  <a:schemeClr val="tx1"/>
                </a:solidFill>
              </a:rPr>
              <a:t/>
            </a:r>
            <a:br>
              <a:rPr lang="pl-PL" sz="1800" b="1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 Wysokość dodatku energetycznego  na kolejne 12 miesięcy ogłasza MINISTER właściwy ds. GOSPODARKI w terminie do 30 kwietnia każdego roku, w drodze obwieszczenia  (w Dzienniku Urzędowym RP Monitor Polski) 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b="1" dirty="0" smtClean="0">
                <a:solidFill>
                  <a:schemeClr val="tx1"/>
                </a:solidFill>
              </a:rPr>
              <a:t/>
            </a:r>
            <a:br>
              <a:rPr lang="pl-PL" sz="1800" b="1" dirty="0" smtClean="0">
                <a:solidFill>
                  <a:schemeClr val="tx1"/>
                </a:solidFill>
              </a:rPr>
            </a:br>
            <a:r>
              <a:rPr lang="pl-PL" sz="1800" b="1" dirty="0" smtClean="0">
                <a:solidFill>
                  <a:schemeClr val="tx1"/>
                </a:solidFill>
              </a:rPr>
              <a:t>OBWIESZCZENIE MINISTRA GOSPODARKI</a:t>
            </a:r>
            <a:r>
              <a:rPr lang="pl-PL" sz="1800" dirty="0">
                <a:solidFill>
                  <a:schemeClr val="tx1"/>
                </a:solidFill>
              </a:rPr>
              <a:t/>
            </a:r>
            <a:br>
              <a:rPr lang="pl-PL" sz="1800" dirty="0">
                <a:solidFill>
                  <a:schemeClr val="tx1"/>
                </a:solidFill>
              </a:rPr>
            </a:br>
            <a:r>
              <a:rPr lang="pl-PL" sz="1800" dirty="0">
                <a:solidFill>
                  <a:schemeClr val="tx1"/>
                </a:solidFill>
              </a:rPr>
              <a:t>z dnia 28 listopada 2013 r.</a:t>
            </a:r>
            <a:br>
              <a:rPr lang="pl-PL" sz="1800" dirty="0">
                <a:solidFill>
                  <a:schemeClr val="tx1"/>
                </a:solidFill>
              </a:rPr>
            </a:br>
            <a:r>
              <a:rPr lang="pl-PL" sz="1800" b="1" dirty="0">
                <a:solidFill>
                  <a:schemeClr val="tx1"/>
                </a:solidFill>
              </a:rPr>
              <a:t>w sprawie wysokości dodatku energetycznego obowiązującej od dnia </a:t>
            </a:r>
            <a:r>
              <a:rPr lang="pl-PL" sz="1800" b="1" dirty="0" smtClean="0">
                <a:solidFill>
                  <a:schemeClr val="tx1"/>
                </a:solidFill>
              </a:rPr>
              <a:t/>
            </a:r>
            <a:br>
              <a:rPr lang="pl-PL" sz="1800" b="1" dirty="0" smtClean="0">
                <a:solidFill>
                  <a:schemeClr val="tx1"/>
                </a:solidFill>
              </a:rPr>
            </a:br>
            <a:r>
              <a:rPr lang="pl-PL" sz="1800" b="1" dirty="0" smtClean="0">
                <a:solidFill>
                  <a:schemeClr val="tx1"/>
                </a:solidFill>
              </a:rPr>
              <a:t>1 </a:t>
            </a:r>
            <a:r>
              <a:rPr lang="pl-PL" sz="1800" b="1" dirty="0">
                <a:solidFill>
                  <a:schemeClr val="tx1"/>
                </a:solidFill>
              </a:rPr>
              <a:t>stycznia 2014 r. do dnia 30 kwietnia 2014 r</a:t>
            </a:r>
            <a:r>
              <a:rPr lang="pl-PL" sz="1800" b="1" dirty="0" smtClean="0">
                <a:solidFill>
                  <a:schemeClr val="tx1"/>
                </a:solidFill>
              </a:rPr>
              <a:t>.</a:t>
            </a:r>
            <a:br>
              <a:rPr lang="pl-PL" sz="1800" b="1" dirty="0" smtClean="0">
                <a:solidFill>
                  <a:schemeClr val="tx1"/>
                </a:solidFill>
              </a:rPr>
            </a:br>
            <a:r>
              <a:rPr lang="pl-PL" sz="1800" b="1" dirty="0">
                <a:solidFill>
                  <a:schemeClr val="tx1"/>
                </a:solidFill>
              </a:rPr>
              <a:t/>
            </a:r>
            <a:br>
              <a:rPr lang="pl-PL" sz="1800" b="1" dirty="0">
                <a:solidFill>
                  <a:schemeClr val="tx1"/>
                </a:solidFill>
              </a:rPr>
            </a:br>
            <a:r>
              <a:rPr lang="pl-PL" sz="1800" dirty="0">
                <a:solidFill>
                  <a:schemeClr val="tx1"/>
                </a:solidFill>
              </a:rPr>
              <a:t>Na podstawie art. 29 ustawy z dnia 26 lipca 2013 r. o zmianie ustawy – Prawo energetyczne oraz niektórych </a:t>
            </a:r>
            <a:r>
              <a:rPr lang="pl-PL" sz="1800" dirty="0" smtClean="0">
                <a:solidFill>
                  <a:schemeClr val="tx1"/>
                </a:solidFill>
              </a:rPr>
              <a:t>innych ustaw </a:t>
            </a:r>
            <a:r>
              <a:rPr lang="pl-PL" sz="1800" dirty="0">
                <a:solidFill>
                  <a:schemeClr val="tx1"/>
                </a:solidFill>
              </a:rPr>
              <a:t>(Dz. U. poz. 984) ogłasza się, co następuje:</a:t>
            </a:r>
            <a:br>
              <a:rPr lang="pl-PL" sz="1800" dirty="0">
                <a:solidFill>
                  <a:schemeClr val="tx1"/>
                </a:solidFill>
              </a:rPr>
            </a:br>
            <a:r>
              <a:rPr lang="pl-PL" sz="1800" dirty="0">
                <a:solidFill>
                  <a:schemeClr val="tx1"/>
                </a:solidFill>
              </a:rPr>
              <a:t>Wysokość dodatku energetycznego obowiązująca od dnia 1 stycznia 2014 r. do dnia 30 kwietnia 2014 r. dla </a:t>
            </a:r>
            <a:r>
              <a:rPr lang="pl-PL" sz="1800" dirty="0" smtClean="0">
                <a:solidFill>
                  <a:schemeClr val="tx1"/>
                </a:solidFill>
              </a:rPr>
              <a:t>gospodarstwa domowego: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>
                <a:solidFill>
                  <a:schemeClr val="tx1"/>
                </a:solidFill>
              </a:rPr>
              <a:t>1) prowadzonego przez osobę samotną wynosi – </a:t>
            </a:r>
            <a:r>
              <a:rPr lang="pl-PL" sz="2400" b="1" dirty="0">
                <a:solidFill>
                  <a:srgbClr val="FF0000"/>
                </a:solidFill>
              </a:rPr>
              <a:t>11,36</a:t>
            </a:r>
            <a:r>
              <a:rPr lang="pl-PL" sz="2400" dirty="0">
                <a:solidFill>
                  <a:srgbClr val="FF0000"/>
                </a:solidFill>
              </a:rPr>
              <a:t> </a:t>
            </a:r>
            <a:r>
              <a:rPr lang="pl-PL" sz="1800" dirty="0" smtClean="0">
                <a:solidFill>
                  <a:schemeClr val="tx1"/>
                </a:solidFill>
              </a:rPr>
              <a:t>zł/miesiąc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>
                <a:solidFill>
                  <a:schemeClr val="tx1"/>
                </a:solidFill>
              </a:rPr>
              <a:t>2</a:t>
            </a:r>
            <a:r>
              <a:rPr lang="pl-PL" sz="1800" dirty="0">
                <a:solidFill>
                  <a:schemeClr val="tx1"/>
                </a:solidFill>
              </a:rPr>
              <a:t>) składającego się z 2 do 4 osób wynosi </a:t>
            </a:r>
            <a:r>
              <a:rPr lang="pl-PL" sz="1800" dirty="0" smtClean="0">
                <a:solidFill>
                  <a:schemeClr val="tx1"/>
                </a:solidFill>
              </a:rPr>
              <a:t>– </a:t>
            </a:r>
            <a:r>
              <a:rPr lang="pl-PL" sz="2400" b="1" dirty="0" smtClean="0">
                <a:solidFill>
                  <a:srgbClr val="FF0000"/>
                </a:solidFill>
              </a:rPr>
              <a:t>15,77</a:t>
            </a:r>
            <a:r>
              <a:rPr lang="pl-PL" sz="1800" dirty="0" smtClean="0"/>
              <a:t> </a:t>
            </a:r>
            <a:r>
              <a:rPr lang="pl-PL" sz="1800" dirty="0" smtClean="0">
                <a:solidFill>
                  <a:schemeClr val="tx1"/>
                </a:solidFill>
              </a:rPr>
              <a:t>zł/miesiąc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>
                <a:solidFill>
                  <a:schemeClr val="tx1"/>
                </a:solidFill>
              </a:rPr>
              <a:t>3) składającego się z co najmniej 5 osób wynosi – </a:t>
            </a:r>
            <a:r>
              <a:rPr lang="pl-PL" sz="2400" b="1" dirty="0">
                <a:solidFill>
                  <a:srgbClr val="FF0000"/>
                </a:solidFill>
              </a:rPr>
              <a:t>18,93</a:t>
            </a:r>
            <a:r>
              <a:rPr lang="pl-PL" sz="1800" dirty="0"/>
              <a:t> </a:t>
            </a:r>
            <a:r>
              <a:rPr lang="pl-PL" sz="1800" dirty="0" smtClean="0">
                <a:solidFill>
                  <a:schemeClr val="tx1"/>
                </a:solidFill>
              </a:rPr>
              <a:t>zł/miesiąc</a:t>
            </a:r>
            <a:r>
              <a:rPr lang="pl-PL" sz="1800" dirty="0"/>
              <a:t/>
            </a:r>
            <a:br>
              <a:rPr lang="pl-PL" sz="1800" dirty="0"/>
            </a:b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75344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1407</TotalTime>
  <Words>38</Words>
  <Application>Microsoft Office PowerPoint</Application>
  <PresentationFormat>Pokaz na ekranie (4:3)</PresentationFormat>
  <Paragraphs>7</Paragraphs>
  <Slides>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Calibri</vt:lpstr>
      <vt:lpstr>Gill Sans MT</vt:lpstr>
      <vt:lpstr>Verdana</vt:lpstr>
      <vt:lpstr>Wingdings 2</vt:lpstr>
      <vt:lpstr>Przesilenie</vt:lpstr>
      <vt:lpstr>Dodatek  Energetyczny  nowe zadanie wojewody i gmin </vt:lpstr>
      <vt:lpstr>Podstawa prawna: Ustawa z dnia 26 lipca 2013 roku o zmianie ustawy Prawo energetyczne oraz niektórych innych ustaw (Dz. U. z 2013r.  poz.  984)    Wypłata dodatku energetycznego jest zadaniem zleconym z zakresu administracji rządowej realizowanym przez gminy.   Wojewodowie przekazują dotacje gminom w granicach kwot określonych na ten cel w budżecie państwa. Gminy wypłacają zryczałtowany dodatek energetyczny na podstawie wydanej decyzji administracyjnej o przyznaniu w/w  dodatku.</vt:lpstr>
      <vt:lpstr> Odbiorca wrażliwy energii elektrycznej to osoba, która:  a) ma przyznany dodatek mieszkaniowy w rozumieniu art.  2 ust.  1 ustawy z dnia 21 czerwca 2001 r. o dodatkach mieszkaniowych (Dz. U. z 2013 r.  poz. 966)  b) jest stroną umowy kompleksowej lub umowy sprzedaży energii elektrycznej zawartej z przedsiębiorstwem energetycznym   c) zamieszkuje w miejscu dostarczania energii elektrycznej.</vt:lpstr>
      <vt:lpstr> Wysokość dodatku energetycznego  Wynosi rocznie nie więcej niż 30% iloczynu limitu zużycia energii elektrycznej oraz średniej ceny energii elektrycznej dla odbiorcy energii elektrycznej w gospodarstwie domowym,  ogłaszanej na podstawie art. 23 ust.  2 pkt 18 lit. d  Limit zużycia energii elektrycznej wyniesie:  1) 900 kWh w roku kalendarzowym – dla gospodarstwa domowego prowadzonego przez osobę samotną; 2) 1250 kWh w roku kalendarzowym – dla gospodarstwa domowego składającego się z 2 do 4 osób; 3) 1500 kWh w roku kalendarzowym – dla gospodarstwa domowego składającego się z co najmniej 5 osób. </vt:lpstr>
      <vt:lpstr>  Wysokość dodatku energetycznego  na kolejne 12 miesięcy ogłasza MINISTER właściwy ds. GOSPODARKI w terminie do 30 kwietnia każdego roku, w drodze obwieszczenia  (w Dzienniku Urzędowym RP Monitor Polski)   OBWIESZCZENIE MINISTRA GOSPODARKI z dnia 28 listopada 2013 r. w sprawie wysokości dodatku energetycznego obowiązującej od dnia  1 stycznia 2014 r. do dnia 30 kwietnia 2014 r.  Na podstawie art. 29 ustawy z dnia 26 lipca 2013 r. o zmianie ustawy – Prawo energetyczne oraz niektórych innych ustaw (Dz. U. poz. 984) ogłasza się, co następuje: Wysokość dodatku energetycznego obowiązująca od dnia 1 stycznia 2014 r. do dnia 30 kwietnia 2014 r. dla gospodarstwa domowego:  1) prowadzonego przez osobę samotną wynosi – 11,36 zł/miesiąc 2) składającego się z 2 do 4 osób wynosi – 15,77 zł/miesiąc 3) składającego się z co najmniej 5 osób wynosi – 18,93 zł/miesiąc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Kusmierczyk, Joanna</dc:creator>
  <cp:lastModifiedBy>Gosia</cp:lastModifiedBy>
  <cp:revision>141</cp:revision>
  <cp:lastPrinted>2013-12-13T13:28:32Z</cp:lastPrinted>
  <dcterms:created xsi:type="dcterms:W3CDTF">2013-12-12T13:57:13Z</dcterms:created>
  <dcterms:modified xsi:type="dcterms:W3CDTF">2014-02-24T11:16:26Z</dcterms:modified>
  <cp:contentStatus>Wersja ostateczna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