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308" r:id="rId4"/>
    <p:sldId id="286" r:id="rId5"/>
    <p:sldId id="287" r:id="rId6"/>
    <p:sldId id="289" r:id="rId7"/>
    <p:sldId id="295" r:id="rId8"/>
    <p:sldId id="301" r:id="rId9"/>
    <p:sldId id="292" r:id="rId10"/>
    <p:sldId id="297" r:id="rId11"/>
    <p:sldId id="300" r:id="rId12"/>
    <p:sldId id="294" r:id="rId13"/>
    <p:sldId id="298" r:id="rId14"/>
    <p:sldId id="302" r:id="rId15"/>
    <p:sldId id="305" r:id="rId16"/>
    <p:sldId id="303" r:id="rId17"/>
    <p:sldId id="291" r:id="rId18"/>
    <p:sldId id="290" r:id="rId19"/>
    <p:sldId id="299" r:id="rId20"/>
    <p:sldId id="306" r:id="rId21"/>
    <p:sldId id="307" r:id="rId22"/>
    <p:sldId id="316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0300E00-B9CE-442C-91D8-CCACB59C7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60" tIns="49531" rIns="99060" bIns="4953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4F748C5-D09D-49B2-8F53-E1739A259F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0" tIns="49531" rIns="99060" bIns="49531" rtlCol="0"/>
          <a:lstStyle>
            <a:lvl1pPr algn="r">
              <a:defRPr sz="1300"/>
            </a:lvl1pPr>
          </a:lstStyle>
          <a:p>
            <a:fld id="{B3ED0D0A-AAFC-42CF-AF45-14BB1B6225D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10323C6-799E-4F32-9590-A20C73C34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8427" cy="513506"/>
          </a:xfrm>
          <a:prstGeom prst="rect">
            <a:avLst/>
          </a:prstGeom>
        </p:spPr>
        <p:txBody>
          <a:bodyPr vert="horz" lIns="99060" tIns="49531" rIns="99060" bIns="4953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B31AF2-217B-4301-8DB0-CA96B8B20E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7" cy="513506"/>
          </a:xfrm>
          <a:prstGeom prst="rect">
            <a:avLst/>
          </a:prstGeom>
        </p:spPr>
        <p:txBody>
          <a:bodyPr vert="horz" lIns="99060" tIns="49531" rIns="99060" bIns="49531" rtlCol="0" anchor="b"/>
          <a:lstStyle>
            <a:lvl1pPr algn="r">
              <a:defRPr sz="1300"/>
            </a:lvl1pPr>
          </a:lstStyle>
          <a:p>
            <a:fld id="{AAFFF5E8-BDC7-4D2D-8B0D-1AB0480F2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082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60" tIns="49531" rIns="99060" bIns="4953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0" tIns="49531" rIns="99060" bIns="49531" rtlCol="0"/>
          <a:lstStyle>
            <a:lvl1pPr algn="r">
              <a:defRPr sz="1300"/>
            </a:lvl1pPr>
          </a:lstStyle>
          <a:p>
            <a:fld id="{DB448F99-B8DA-4D33-AD96-B5447EA88E79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0" tIns="49531" rIns="99060" bIns="4953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0" tIns="49531" rIns="99060" bIns="49531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6"/>
          </a:xfrm>
          <a:prstGeom prst="rect">
            <a:avLst/>
          </a:prstGeom>
        </p:spPr>
        <p:txBody>
          <a:bodyPr vert="horz" lIns="99060" tIns="49531" rIns="99060" bIns="4953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6"/>
          </a:xfrm>
          <a:prstGeom prst="rect">
            <a:avLst/>
          </a:prstGeom>
        </p:spPr>
        <p:txBody>
          <a:bodyPr vert="horz" lIns="99060" tIns="49531" rIns="99060" bIns="49531" rtlCol="0" anchor="b"/>
          <a:lstStyle>
            <a:lvl1pPr algn="r">
              <a:defRPr sz="1300"/>
            </a:lvl1pPr>
          </a:lstStyle>
          <a:p>
            <a:fld id="{5D1CE0E2-FF8A-4388-8891-990D778E17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2968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00E77-3276-409B-9B09-B7773C3BA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50D525-C034-48DC-B01F-147267B35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7C09F0-1FF6-4738-8EBC-DA3C05DE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85F-E5C0-481E-A3B6-80DA6BAEB0C4}" type="datetime1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3CA5C7-3A0A-4F04-BEF1-0957C3F3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98F9B7-FA1A-483A-AC54-A40BCA86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6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D09AF-FED8-44B1-BA52-4DAFF9CD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C8DAE8-5F82-489B-B173-305C8485F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9D3DCC-924F-4A55-B496-93E0AD95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085-ED51-4BEF-92E4-7ABB5A0FBD63}" type="datetime1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142ACC-41CF-44DE-892C-A7334B9A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CCE0F6-3441-4312-8A27-2A58AB87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5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38550E6-4AFC-4190-AF2C-B04B704A8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C6BB9A-B55D-4A47-8D98-68C3C9958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86D6A1-F1ED-4B1B-8C47-46F241A4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CFFF-C715-4970-8F51-1D938C8FE510}" type="datetime1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EFEBC9-ED2A-4E23-9159-A02DAF72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2D3B51-D3E6-4045-B322-315CB53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81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F5857-02BF-4E33-8877-229C7E45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0F9A9-4381-40AA-ABD4-88E6F1FF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5A58C6-6346-4038-A160-CF4F0217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9C7A-A6C9-4341-A6F7-2AEC4C36B480}" type="datetime1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D2057F-E213-44FD-A1E0-3E7303C4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F21261-C509-432B-AF88-83411C50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CB139-99ED-49F5-870B-EFE6C4FE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34D3C9-8C35-4334-9FA4-8CD94256B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F1BCE8-88D0-4063-899F-EA85300B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9806-F5B6-4558-AF88-0A9C8EE10750}" type="datetime1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F69DA3-3421-4C1A-8388-556370F9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0A6420-4A4E-47AF-9C66-2E85A00D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13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A5338-EA8E-4A57-887C-76F2D9D3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80C3B3-B3F0-4BC4-916C-94A963F11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1C2EF2-03D7-4A38-8E88-4E3AC9834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D2B49A-A310-46B3-8E0E-E36F4C46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B462-F023-4278-BE2E-B6E533001F4A}" type="datetime1">
              <a:rPr lang="pl-PL" smtClean="0"/>
              <a:t>11.03.2020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30E599-25EE-4CA3-AF17-DD12C2EA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710A64-F326-4008-ACFD-B3D35CD3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9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0FB90-8322-4586-8056-98CAD37D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5E3633-2DD6-43CE-82FD-2181BE98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7D00E7-89F2-4604-AFC3-D4EDE78AB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04AFCB-5835-4A39-B16E-885BF15E0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0BCA08-FA26-4569-865F-BD47E4069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1741C73-69E2-4635-93B9-B4ADEC6B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5348-3B7D-4DA9-9903-CEC01063D797}" type="datetime1">
              <a:rPr lang="pl-PL" smtClean="0"/>
              <a:t>11.03.2020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FDC6A30-EB7A-4CB8-83F0-B1EA8651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9CA9D1D-1379-4AB9-BF72-4CA97730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16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EC045-1CDD-471F-B61A-52C4AA08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C5DEACA-E3A7-4267-9D10-628EF862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3C93-46A7-47BB-939C-7794FAADAE96}" type="datetime1">
              <a:rPr lang="pl-PL" smtClean="0"/>
              <a:t>11.03.2020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BE19DE-40B0-4C08-B3BA-5892FC9C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37C469-0158-48BB-801D-DF163E1C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31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85E29C4-DD0F-40B8-808F-B4811222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92E9-211B-4270-B525-C62BB04904F3}" type="datetime1">
              <a:rPr lang="pl-PL" smtClean="0"/>
              <a:t>11.03.2020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B87A166-8BCA-4065-A3F6-569C7AD3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DCE7C5-D1D6-4FD2-98D8-C6597E9D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9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B68F3-0C2B-4298-847F-250DDDFD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A8AAED-63EB-4896-93E2-CE4631576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ECC828-8585-4246-9E16-5BCA59F01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369160-4B95-4B2B-9032-154DF5C8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BAFF-C10F-45D4-B44B-EE156AD9CDAB}" type="datetime1">
              <a:rPr lang="pl-PL" smtClean="0"/>
              <a:t>11.03.2020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CEDA52-5E12-4E74-B1AF-DD24E428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83ACFA-8A2E-4D6D-9C8B-F741223B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DA925-FC5C-48EF-8CBB-39353C33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8823E5C-2AE2-4A8E-8DAE-B3952777A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A9C619-E6BC-4167-9CE3-95050EEF0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2392DB-AD02-48A5-87AB-F874B06A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10A-0DF7-4F0F-BCB0-57AAB746DA01}" type="datetime1">
              <a:rPr lang="pl-PL" smtClean="0"/>
              <a:t>11.03.2020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AEE243-F512-4007-B945-0CBDE1AF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947F5C-F477-4903-982B-226601D6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07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BD9A85-610E-4B23-8D27-78562D06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8B7E5A-ADE5-40EA-B5FA-BD7F91766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A56BEB-1C76-41F2-8777-6BAE15976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AE22-B459-4E35-A9EC-D6C2F7EDB758}" type="datetime1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AD6983-1EE2-498B-85F2-40124114D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C5EDF5-FF6F-4C02-9A39-935C00627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8D24-2776-431B-BC21-048732DDAB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00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sanddata.maps.arcgis.com/apps/opsdashboard/index.html?fbclid=IwAR0oKIKJlc-zeNZGFBVEN0-O-58daoCDaKicXwC10cjFWgCZqTPgavseTfI#/bda7594740fd40299423467b48e9ecf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3AE18C39-1BBB-411B-B6F4-20A0DF890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368"/>
            <a:ext cx="12192000" cy="6165603"/>
          </a:xfrm>
          <a:prstGeom prst="rect">
            <a:avLst/>
          </a:prstGeom>
        </p:spPr>
      </p:pic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-3003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</a:rPr>
              <a:t>Koronawirus </a:t>
            </a:r>
          </a:p>
        </p:txBody>
      </p:sp>
      <p:pic>
        <p:nvPicPr>
          <p:cNvPr id="13" name="Symbol zastępczy zawartości 4">
            <a:extLst>
              <a:ext uri="{FF2B5EF4-FFF2-40B4-BE49-F238E27FC236}">
                <a16:creationId xmlns:a16="http://schemas.microsoft.com/office/drawing/2014/main" id="{62284CCD-E411-4A29-AD0C-62573A03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E5DFD6B-BE0F-4C63-9AE4-72CEDB637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0FAD475-3636-48C2-941E-F624D52BF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0F438C9-3E60-482E-B54B-72B977AD4213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CDB3251-7844-4D04-B2C9-A977B8D66805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45B63906-5513-427C-8EDC-961F9B2C2C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2064594-539E-421C-9F5F-DA443A08F38A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9523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Przygotowanie szpitalne i sanitarne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47372DF-77A0-4930-8FEB-C255B9DF7614}"/>
              </a:ext>
            </a:extLst>
          </p:cNvPr>
          <p:cNvSpPr txBox="1"/>
          <p:nvPr/>
        </p:nvSpPr>
        <p:spPr>
          <a:xfrm>
            <a:off x="450497" y="719816"/>
            <a:ext cx="11092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ORGANIZACJA I SPOSÓB FUNKCJONOWANIA SIECI SZPITALI KLUCZOWYCH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65C84EC-A719-47BD-B4BD-E39F4C5C357C}"/>
              </a:ext>
            </a:extLst>
          </p:cNvPr>
          <p:cNvSpPr txBox="1"/>
          <p:nvPr/>
        </p:nvSpPr>
        <p:spPr>
          <a:xfrm>
            <a:off x="944376" y="1146226"/>
            <a:ext cx="110929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Zestawienie szpitali kluczowych wskazanych w oparciu o ocenę zagrożenia i analizę potrzeb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systemu zarządzania kryzysowego w woj. kujawsko-pomorskim </a:t>
            </a:r>
            <a:r>
              <a:rPr lang="pl-PL" i="1" dirty="0">
                <a:solidFill>
                  <a:srgbClr val="002060"/>
                </a:solidFill>
              </a:rPr>
              <a:t>(nazwy jednostek skrócone)</a:t>
            </a:r>
          </a:p>
          <a:p>
            <a:pPr algn="ctr"/>
            <a:endParaRPr lang="pl-PL" sz="1600" i="1" dirty="0"/>
          </a:p>
          <a:p>
            <a:pPr marL="342900" indent="-342900">
              <a:buAutoNum type="arabicPeriod"/>
            </a:pPr>
            <a:r>
              <a:rPr lang="pl-PL" b="1" dirty="0"/>
              <a:t>Szpital Uniwersytecki im. Jurasza w Bydgoszczy</a:t>
            </a:r>
          </a:p>
          <a:p>
            <a:pPr marL="342900" indent="-342900">
              <a:buAutoNum type="arabicPeriod"/>
            </a:pPr>
            <a:r>
              <a:rPr lang="pl-PL" b="1" dirty="0"/>
              <a:t>Szpital Uniwersytecki im. </a:t>
            </a:r>
            <a:r>
              <a:rPr lang="pl-PL" b="1" dirty="0" err="1"/>
              <a:t>Biziela</a:t>
            </a:r>
            <a:r>
              <a:rPr lang="pl-PL" b="1" dirty="0"/>
              <a:t> w Bydgoszczy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Wojewódzki Szpital Obserwacyjno-Zakaźny w Bydgoszczy       </a:t>
            </a:r>
            <a:r>
              <a:rPr lang="pl-PL" b="1" i="1" dirty="0"/>
              <a:t>wariant „A”      </a:t>
            </a:r>
            <a:r>
              <a:rPr lang="pl-PL" b="1" i="1" dirty="0">
                <a:solidFill>
                  <a:srgbClr val="C00000"/>
                </a:solidFill>
              </a:rPr>
              <a:t>wariant „B”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Kujawsko-Pomorskie Centrum Pulmonologii w Bydgoszczy      </a:t>
            </a:r>
            <a:r>
              <a:rPr lang="pl-PL" b="1" i="1" dirty="0"/>
              <a:t>wariant „A”     </a:t>
            </a:r>
            <a:r>
              <a:rPr lang="pl-PL" b="1" i="1" dirty="0">
                <a:solidFill>
                  <a:srgbClr val="C00000"/>
                </a:solidFill>
              </a:rPr>
              <a:t>wariant „B”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Wojewódzki Szpital Zespolony w Toruniu                                     </a:t>
            </a:r>
            <a:r>
              <a:rPr lang="pl-PL" b="1" i="1" dirty="0"/>
              <a:t>wariant „A”     </a:t>
            </a:r>
            <a:r>
              <a:rPr lang="pl-PL" b="1" i="1" dirty="0">
                <a:solidFill>
                  <a:srgbClr val="C00000"/>
                </a:solidFill>
              </a:rPr>
              <a:t>wariant „B”</a:t>
            </a:r>
            <a:endParaRPr lang="pl-PL" b="1" dirty="0"/>
          </a:p>
          <a:p>
            <a:pPr marL="342900" indent="-342900">
              <a:buFontTx/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NZOZ Świecie „Nowy Szpital”                                                         </a:t>
            </a:r>
            <a:r>
              <a:rPr lang="pl-PL" b="1" i="1" dirty="0"/>
              <a:t>wariant „A”</a:t>
            </a:r>
            <a:r>
              <a:rPr lang="pl-PL" b="1" dirty="0"/>
              <a:t>      </a:t>
            </a:r>
            <a:r>
              <a:rPr lang="pl-PL" b="1" i="1" dirty="0">
                <a:solidFill>
                  <a:srgbClr val="C00000"/>
                </a:solidFill>
              </a:rPr>
              <a:t>wariant „B”</a:t>
            </a:r>
            <a:endParaRPr lang="pl-PL" b="1" dirty="0"/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00B050"/>
                </a:solidFill>
              </a:rPr>
              <a:t>Wojewódzki Szpital Specjalistyczny we Włocławku                                               </a:t>
            </a:r>
            <a:r>
              <a:rPr lang="pl-PL" b="1" i="1" dirty="0">
                <a:solidFill>
                  <a:srgbClr val="C00000"/>
                </a:solidFill>
              </a:rPr>
              <a:t>wariant „B”</a:t>
            </a:r>
            <a:endParaRPr lang="pl-PL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00B050"/>
                </a:solidFill>
              </a:rPr>
              <a:t>Szpital Wielospecjalistyczny w Inowrocławiu                                                         </a:t>
            </a:r>
            <a:r>
              <a:rPr lang="pl-PL" b="1" i="1" dirty="0">
                <a:solidFill>
                  <a:srgbClr val="C00000"/>
                </a:solidFill>
              </a:rPr>
              <a:t>wariant „B”</a:t>
            </a:r>
            <a:endParaRPr lang="pl-PL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00B050"/>
                </a:solidFill>
              </a:rPr>
              <a:t>Regionalny Specjalistyczny Szpital w Grudziądzu                                                  </a:t>
            </a:r>
            <a:r>
              <a:rPr lang="pl-PL" b="1" i="1" dirty="0">
                <a:solidFill>
                  <a:srgbClr val="C00000"/>
                </a:solidFill>
              </a:rPr>
              <a:t>wariant „B”</a:t>
            </a:r>
            <a:endParaRPr lang="pl-PL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pl-PL" b="1" dirty="0"/>
              <a:t>Szpital Miejski w Bydgoszczy</a:t>
            </a:r>
          </a:p>
          <a:p>
            <a:pPr marL="342900" indent="-342900">
              <a:buAutoNum type="arabicPeriod"/>
            </a:pPr>
            <a:r>
              <a:rPr lang="pl-PL" b="1" dirty="0"/>
              <a:t>Szpital Miejski w Toruniu</a:t>
            </a:r>
          </a:p>
          <a:p>
            <a:pPr marL="342900" indent="-342900">
              <a:buAutoNum type="arabicPeriod"/>
            </a:pPr>
            <a:r>
              <a:rPr lang="pl-PL" b="1" dirty="0"/>
              <a:t>SP ZOZ w Radziejowie</a:t>
            </a:r>
          </a:p>
          <a:p>
            <a:pPr marL="342900" indent="-342900">
              <a:buAutoNum type="arabicPeriod"/>
            </a:pPr>
            <a:r>
              <a:rPr lang="pl-PL" b="1" dirty="0"/>
              <a:t>SP </a:t>
            </a:r>
            <a:r>
              <a:rPr lang="pl-PL" b="1" dirty="0" err="1"/>
              <a:t>Sp</a:t>
            </a:r>
            <a:r>
              <a:rPr lang="pl-PL" b="1" dirty="0"/>
              <a:t>.  z o.o. w Golubiu-Dobrzyniu</a:t>
            </a:r>
          </a:p>
          <a:p>
            <a:pPr marL="342900" indent="-342900">
              <a:buAutoNum type="arabicPeriod"/>
            </a:pPr>
            <a:r>
              <a:rPr lang="pl-PL" b="1" dirty="0"/>
              <a:t>NZOZ w Więcborku</a:t>
            </a:r>
          </a:p>
          <a:p>
            <a:pPr marL="342900" indent="-342900">
              <a:buAutoNum type="arabicPeriod"/>
            </a:pPr>
            <a:r>
              <a:rPr lang="pl-PL" b="1" dirty="0"/>
              <a:t>NZOZ w Tucholi</a:t>
            </a:r>
          </a:p>
          <a:p>
            <a:pPr marL="342900" indent="-342900">
              <a:buAutoNum type="arabicPeriod"/>
            </a:pPr>
            <a:r>
              <a:rPr lang="pl-PL" b="1" dirty="0"/>
              <a:t>SP ZOZ w Rypinie</a:t>
            </a:r>
          </a:p>
        </p:txBody>
      </p:sp>
    </p:spTree>
    <p:extLst>
      <p:ext uri="{BB962C8B-B14F-4D97-AF65-F5344CB8AC3E}">
        <p14:creationId xmlns:p14="http://schemas.microsoft.com/office/powerpoint/2010/main" val="104220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Przygotowanie szpitalne i sanitarne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BEBAA7B-E5AE-4989-A547-3CE740527CEF}"/>
              </a:ext>
            </a:extLst>
          </p:cNvPr>
          <p:cNvSpPr txBox="1"/>
          <p:nvPr/>
        </p:nvSpPr>
        <p:spPr>
          <a:xfrm>
            <a:off x="5996953" y="5785458"/>
            <a:ext cx="351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2 000 próbek na dobę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CDAB7AFB-E55D-428F-9B2C-D8D5B5985D4E}"/>
              </a:ext>
            </a:extLst>
          </p:cNvPr>
          <p:cNvGrpSpPr/>
          <p:nvPr/>
        </p:nvGrpSpPr>
        <p:grpSpPr>
          <a:xfrm>
            <a:off x="1279773" y="883121"/>
            <a:ext cx="9144000" cy="5345112"/>
            <a:chOff x="107950" y="1166813"/>
            <a:chExt cx="9144000" cy="5345112"/>
          </a:xfrm>
        </p:grpSpPr>
        <p:pic>
          <p:nvPicPr>
            <p:cNvPr id="16" name="Obraz 1">
              <a:extLst>
                <a:ext uri="{FF2B5EF4-FFF2-40B4-BE49-F238E27FC236}">
                  <a16:creationId xmlns:a16="http://schemas.microsoft.com/office/drawing/2014/main" id="{B0D92CBF-517E-42CA-8B50-13CDB79D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166813"/>
              <a:ext cx="9144000" cy="534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CD4D3B2C-B389-4876-9ED8-B8793D8AA6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688" y="3933825"/>
              <a:ext cx="863600" cy="161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>
              <a:extLst>
                <a:ext uri="{FF2B5EF4-FFF2-40B4-BE49-F238E27FC236}">
                  <a16:creationId xmlns:a16="http://schemas.microsoft.com/office/drawing/2014/main" id="{7AED0FB2-8187-4C74-B5E6-AF73DD738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688" y="4437063"/>
              <a:ext cx="358775" cy="1144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>
              <a:extLst>
                <a:ext uri="{FF2B5EF4-FFF2-40B4-BE49-F238E27FC236}">
                  <a16:creationId xmlns:a16="http://schemas.microsoft.com/office/drawing/2014/main" id="{E30C5B24-887A-4595-B069-2FE108CECF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80063" y="5300663"/>
              <a:ext cx="936625" cy="280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>
              <a:extLst>
                <a:ext uri="{FF2B5EF4-FFF2-40B4-BE49-F238E27FC236}">
                  <a16:creationId xmlns:a16="http://schemas.microsoft.com/office/drawing/2014/main" id="{CF5293AD-2E96-427B-9423-86365CB52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4525" y="3573463"/>
              <a:ext cx="792163" cy="184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>
              <a:extLst>
                <a:ext uri="{FF2B5EF4-FFF2-40B4-BE49-F238E27FC236}">
                  <a16:creationId xmlns:a16="http://schemas.microsoft.com/office/drawing/2014/main" id="{547A45F8-FA2A-439D-B044-3056314A8C56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3787775"/>
              <a:ext cx="71438" cy="804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>
              <a:extLst>
                <a:ext uri="{FF2B5EF4-FFF2-40B4-BE49-F238E27FC236}">
                  <a16:creationId xmlns:a16="http://schemas.microsoft.com/office/drawing/2014/main" id="{3E8D561A-28D3-409D-8E37-A0E6B602866B}"/>
                </a:ext>
              </a:extLst>
            </p:cNvPr>
            <p:cNvCxnSpPr/>
            <p:nvPr/>
          </p:nvCxnSpPr>
          <p:spPr>
            <a:xfrm flipH="1" flipV="1">
              <a:off x="5435600" y="2738438"/>
              <a:ext cx="288925" cy="1049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>
              <a:extLst>
                <a:ext uri="{FF2B5EF4-FFF2-40B4-BE49-F238E27FC236}">
                  <a16:creationId xmlns:a16="http://schemas.microsoft.com/office/drawing/2014/main" id="{725FB977-78B2-429A-860A-748ED94FC4FF}"/>
                </a:ext>
              </a:extLst>
            </p:cNvPr>
            <p:cNvCxnSpPr>
              <a:cxnSpLocks/>
            </p:cNvCxnSpPr>
            <p:nvPr/>
          </p:nvCxnSpPr>
          <p:spPr>
            <a:xfrm>
              <a:off x="6048375" y="2133600"/>
              <a:ext cx="1044575" cy="712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>
              <a:extLst>
                <a:ext uri="{FF2B5EF4-FFF2-40B4-BE49-F238E27FC236}">
                  <a16:creationId xmlns:a16="http://schemas.microsoft.com/office/drawing/2014/main" id="{D82F0740-17F8-4423-B8A7-5D342AC35BC1}"/>
                </a:ext>
              </a:extLst>
            </p:cNvPr>
            <p:cNvCxnSpPr>
              <a:cxnSpLocks/>
            </p:cNvCxnSpPr>
            <p:nvPr/>
          </p:nvCxnSpPr>
          <p:spPr>
            <a:xfrm>
              <a:off x="6048375" y="2133600"/>
              <a:ext cx="219075" cy="6588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>
              <a:extLst>
                <a:ext uri="{FF2B5EF4-FFF2-40B4-BE49-F238E27FC236}">
                  <a16:creationId xmlns:a16="http://schemas.microsoft.com/office/drawing/2014/main" id="{76759B87-1591-4D3F-A4D4-368A32A42C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7538" y="1858963"/>
              <a:ext cx="865187" cy="57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>
              <a:extLst>
                <a:ext uri="{FF2B5EF4-FFF2-40B4-BE49-F238E27FC236}">
                  <a16:creationId xmlns:a16="http://schemas.microsoft.com/office/drawing/2014/main" id="{33B01576-FBC3-4AB4-9A0A-3DCB41151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475" y="1916113"/>
              <a:ext cx="1873250" cy="387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ze strzałką 26">
              <a:extLst>
                <a:ext uri="{FF2B5EF4-FFF2-40B4-BE49-F238E27FC236}">
                  <a16:creationId xmlns:a16="http://schemas.microsoft.com/office/drawing/2014/main" id="{CDE1AB7E-625C-4D9D-A75D-AE2F13C83A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8038" y="3141663"/>
              <a:ext cx="1008062" cy="287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>
              <a:extLst>
                <a:ext uri="{FF2B5EF4-FFF2-40B4-BE49-F238E27FC236}">
                  <a16:creationId xmlns:a16="http://schemas.microsoft.com/office/drawing/2014/main" id="{CE126892-B5FC-4DD3-8EA5-D6212486E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7538" y="4437063"/>
              <a:ext cx="300037" cy="719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>
              <a:extLst>
                <a:ext uri="{FF2B5EF4-FFF2-40B4-BE49-F238E27FC236}">
                  <a16:creationId xmlns:a16="http://schemas.microsoft.com/office/drawing/2014/main" id="{4049F280-82D5-43DC-ABCE-54D85DE6A1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1275" y="4438650"/>
              <a:ext cx="876300" cy="28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562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Przygotowanie szpitalne i sanitarne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3E8FB9C-ACF6-4EA4-BB42-E74EF0519D60}"/>
              </a:ext>
            </a:extLst>
          </p:cNvPr>
          <p:cNvGrpSpPr/>
          <p:nvPr/>
        </p:nvGrpSpPr>
        <p:grpSpPr>
          <a:xfrm>
            <a:off x="104005" y="803932"/>
            <a:ext cx="8578465" cy="5517698"/>
            <a:chOff x="-345129" y="0"/>
            <a:chExt cx="10270179" cy="685800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644935E-5AEA-457B-8EFE-38754CD44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0"/>
              <a:ext cx="7391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A379B372-DE0A-47C1-B76D-29655A0FA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625" y="44196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BD5F37D0-EC88-46E9-8807-F02C288F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7FD7EC02-E800-42E1-BCE0-7595AA781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5814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24B692AE-3CAD-4FF8-9F95-27D9322DD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3434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F10914DC-9A0A-455B-88D1-681A91B83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54102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F239F032-6231-433B-8F17-1CB7B4C76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5515" y="4317531"/>
              <a:ext cx="1905001" cy="8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NZOZ „Pałuckie Centrum Zdrowia”</a:t>
              </a:r>
              <a:br>
                <a:rPr lang="pl-PL" altLang="pl-PL" sz="1200" dirty="0">
                  <a:solidFill>
                    <a:srgbClr val="002060"/>
                  </a:solidFill>
                </a:rPr>
              </a:br>
              <a:r>
                <a:rPr lang="pl-PL" altLang="pl-PL" sz="1200" dirty="0">
                  <a:solidFill>
                    <a:srgbClr val="002060"/>
                  </a:solidFill>
                </a:rPr>
                <a:t>w Żninie</a:t>
              </a: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6D112AFC-FFA5-49FF-878F-DB4D2D1AD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3505" y="44642"/>
              <a:ext cx="1828800" cy="8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Szpital Specjalistyczny </a:t>
              </a:r>
              <a:br>
                <a:rPr lang="pl-PL" altLang="pl-PL" sz="1200" dirty="0">
                  <a:solidFill>
                    <a:srgbClr val="002060"/>
                  </a:solidFill>
                </a:rPr>
              </a:br>
              <a:r>
                <a:rPr lang="pl-PL" altLang="pl-PL" sz="1200" dirty="0">
                  <a:solidFill>
                    <a:srgbClr val="002060"/>
                  </a:solidFill>
                </a:rPr>
                <a:t>w Grudziądzu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D896FE10-0673-41EE-A560-B6E6B4725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2896" y="4875706"/>
              <a:ext cx="1752600" cy="57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Wojewódzki Szpital Zespolony w Toruniu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757E289C-92FD-4927-8C5E-CF2D609F0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7650" y="5315532"/>
              <a:ext cx="2903538" cy="8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Publiczny Specjalistyczny Zakład Opieki Zdrowotnej </a:t>
              </a:r>
              <a:br>
                <a:rPr lang="pl-PL" altLang="pl-PL" sz="1200" dirty="0">
                  <a:solidFill>
                    <a:srgbClr val="002060"/>
                  </a:solidFill>
                </a:rPr>
              </a:br>
              <a:r>
                <a:rPr lang="pl-PL" altLang="pl-PL" sz="1200" dirty="0">
                  <a:solidFill>
                    <a:srgbClr val="002060"/>
                  </a:solidFill>
                </a:rPr>
                <a:t>w Inowrocławiu</a:t>
              </a: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1FE69CE9-3FED-43BD-84BC-9935C70FC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5129" y="1408460"/>
              <a:ext cx="1904999" cy="8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Wojewódzki Szpital im. </a:t>
              </a:r>
              <a:r>
                <a:rPr lang="pl-PL" altLang="pl-PL" sz="1200" dirty="0" err="1">
                  <a:solidFill>
                    <a:srgbClr val="002060"/>
                  </a:solidFill>
                </a:rPr>
                <a:t>Biziela</a:t>
              </a:r>
              <a:r>
                <a:rPr lang="pl-PL" altLang="pl-PL" sz="1200" dirty="0">
                  <a:solidFill>
                    <a:srgbClr val="002060"/>
                  </a:solidFill>
                </a:rPr>
                <a:t> w Bydgoszczy</a:t>
              </a: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7E4F5BB6-FA94-4EB3-8D8A-12594782A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9212" y="5654972"/>
              <a:ext cx="1752600" cy="57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Wojewódzki Szpital we Włocławku</a:t>
              </a: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7B422E6B-6629-4F2E-915F-84818ECD3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2966" y="2382611"/>
              <a:ext cx="1676400" cy="8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Szpital Kliniczny</a:t>
              </a:r>
              <a:br>
                <a:rPr lang="pl-PL" altLang="pl-PL" sz="1200" dirty="0">
                  <a:solidFill>
                    <a:srgbClr val="002060"/>
                  </a:solidFill>
                </a:rPr>
              </a:br>
              <a:r>
                <a:rPr lang="pl-PL" altLang="pl-PL" sz="1200" dirty="0">
                  <a:solidFill>
                    <a:srgbClr val="002060"/>
                  </a:solidFill>
                </a:rPr>
                <a:t>w Bydgoszczy </a:t>
              </a:r>
              <a:r>
                <a:rPr lang="pl-PL" altLang="pl-PL" sz="1200" dirty="0" err="1">
                  <a:solidFill>
                    <a:srgbClr val="002060"/>
                  </a:solidFill>
                </a:rPr>
                <a:t>im.Jurasza</a:t>
              </a:r>
              <a:endParaRPr lang="pl-PL" alt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8383609A-9BA9-4B4A-BA89-CF9E70E01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7229" y="3429000"/>
              <a:ext cx="1676400" cy="8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X Wojskowy Szpital Kliniczny  w Bydgoszczy</a:t>
              </a:r>
            </a:p>
          </p:txBody>
        </p: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4291D131-6403-4DC7-B9E4-74E603378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388" y="4055628"/>
              <a:ext cx="1752600" cy="57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Wojewódzki Szpital Dziecięcy w Toruniu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5861F4FB-20A1-4426-B341-60BA2DB35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7904" y="1063159"/>
              <a:ext cx="1976335" cy="344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Szpital ZOZ w Brodnicy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8ACB135C-29A2-4AAC-A202-67E41B150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99" y="462988"/>
              <a:ext cx="1524000" cy="8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NZOZ „Szpital Tucholski” </a:t>
              </a:r>
              <a:br>
                <a:rPr lang="pl-PL" altLang="pl-PL" sz="1200" dirty="0">
                  <a:solidFill>
                    <a:srgbClr val="002060"/>
                  </a:solidFill>
                </a:rPr>
              </a:br>
              <a:r>
                <a:rPr lang="pl-PL" altLang="pl-PL" sz="1200" dirty="0">
                  <a:solidFill>
                    <a:srgbClr val="002060"/>
                  </a:solidFill>
                </a:rPr>
                <a:t>w Tucholi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7242940-245F-4DED-BDF0-DF665A841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85" y="6374841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C79A0512-DFC1-42A9-A3CF-54E69D618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0051" y="1467174"/>
              <a:ext cx="1904999" cy="57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200" dirty="0">
                  <a:solidFill>
                    <a:srgbClr val="002060"/>
                  </a:solidFill>
                </a:rPr>
                <a:t>NZOZ „Nowy Szpital” </a:t>
              </a:r>
              <a:br>
                <a:rPr lang="pl-PL" altLang="pl-PL" sz="1200" dirty="0">
                  <a:solidFill>
                    <a:srgbClr val="002060"/>
                  </a:solidFill>
                </a:rPr>
              </a:br>
              <a:r>
                <a:rPr lang="pl-PL" altLang="pl-PL" sz="1200" dirty="0">
                  <a:solidFill>
                    <a:srgbClr val="002060"/>
                  </a:solidFill>
                </a:rPr>
                <a:t>w Świeciu</a:t>
              </a: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CE2EE8CB-17EE-4D87-941B-3D400322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26670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7" name="Text Box 23">
              <a:extLst>
                <a:ext uri="{FF2B5EF4-FFF2-40B4-BE49-F238E27FC236}">
                  <a16:creationId xmlns:a16="http://schemas.microsoft.com/office/drawing/2014/main" id="{1FB44B9F-6D70-4086-9E71-DD30FD116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8" name="Text Box 24">
              <a:extLst>
                <a:ext uri="{FF2B5EF4-FFF2-40B4-BE49-F238E27FC236}">
                  <a16:creationId xmlns:a16="http://schemas.microsoft.com/office/drawing/2014/main" id="{34DBC352-F4E9-41FF-9A9A-CC9EB3BD8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1242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9" name="Text Box 25">
              <a:extLst>
                <a:ext uri="{FF2B5EF4-FFF2-40B4-BE49-F238E27FC236}">
                  <a16:creationId xmlns:a16="http://schemas.microsoft.com/office/drawing/2014/main" id="{CE80C20E-7463-447F-84B6-CE6085067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33528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0" name="Text Box 26">
              <a:extLst>
                <a:ext uri="{FF2B5EF4-FFF2-40B4-BE49-F238E27FC236}">
                  <a16:creationId xmlns:a16="http://schemas.microsoft.com/office/drawing/2014/main" id="{C7580A27-ABB7-4146-B5C7-FEDA6B5DB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16764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1" name="Text Box 28">
              <a:extLst>
                <a:ext uri="{FF2B5EF4-FFF2-40B4-BE49-F238E27FC236}">
                  <a16:creationId xmlns:a16="http://schemas.microsoft.com/office/drawing/2014/main" id="{6C9673B4-0C8F-4227-A886-44EA52367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2667000"/>
              <a:ext cx="282575" cy="2444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id="{6FAB4BCA-AD55-4307-9F7B-3B4C75D9A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110" y="6202713"/>
              <a:ext cx="3160181" cy="57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altLang="pl-PL" sz="2400" b="1" dirty="0">
                  <a:solidFill>
                    <a:srgbClr val="002060"/>
                  </a:solidFill>
                </a:rPr>
                <a:t>SOR – 11 jednostek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2F25EA90-E859-4504-9533-E57D2475F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2470" y="3144788"/>
              <a:ext cx="1141341" cy="344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altLang="pl-PL" sz="1200" dirty="0">
                  <a:solidFill>
                    <a:srgbClr val="002060"/>
                  </a:solidFill>
                </a:rPr>
                <a:t>SPZOS Lipno</a:t>
              </a:r>
            </a:p>
          </p:txBody>
        </p:sp>
      </p:grp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08428A7B-F913-48CE-961D-5AA8260A2397}"/>
              </a:ext>
            </a:extLst>
          </p:cNvPr>
          <p:cNvSpPr txBox="1"/>
          <p:nvPr/>
        </p:nvSpPr>
        <p:spPr>
          <a:xfrm>
            <a:off x="9222367" y="810911"/>
            <a:ext cx="2814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</a:rPr>
              <a:t>Rozmieszczenie Szpitalnych Oddziałów Ratunkowych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E26CB58-5383-4866-BB74-B7234482BDE7}"/>
              </a:ext>
            </a:extLst>
          </p:cNvPr>
          <p:cNvSpPr/>
          <p:nvPr/>
        </p:nvSpPr>
        <p:spPr>
          <a:xfrm>
            <a:off x="8676118" y="2913926"/>
            <a:ext cx="3571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Każdy szpital </a:t>
            </a:r>
            <a:r>
              <a:rPr lang="pl-PL" dirty="0">
                <a:solidFill>
                  <a:srgbClr val="C00000"/>
                </a:solidFill>
              </a:rPr>
              <a:t>otrzymał polecenie przygotowania procedury postepowania z pacjentem na podstawie</a:t>
            </a:r>
            <a:r>
              <a:rPr lang="pl-PL" u="sng" dirty="0">
                <a:solidFill>
                  <a:srgbClr val="C00000"/>
                </a:solidFill>
              </a:rPr>
              <a:t> wytycznych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z </a:t>
            </a:r>
            <a:r>
              <a:rPr lang="pl-PL" b="1" dirty="0">
                <a:solidFill>
                  <a:srgbClr val="C00000"/>
                </a:solidFill>
              </a:rPr>
              <a:t>Głównego Inspektoratu Sanitarnego </a:t>
            </a:r>
            <a:r>
              <a:rPr lang="pl-PL" dirty="0">
                <a:solidFill>
                  <a:srgbClr val="C00000"/>
                </a:solidFill>
              </a:rPr>
              <a:t>z dnia 27 lutego 2020 r.</a:t>
            </a:r>
          </a:p>
        </p:txBody>
      </p:sp>
    </p:spTree>
    <p:extLst>
      <p:ext uri="{BB962C8B-B14F-4D97-AF65-F5344CB8AC3E}">
        <p14:creationId xmlns:p14="http://schemas.microsoft.com/office/powerpoint/2010/main" val="305199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Przygotowanie szpitalne i sanitarne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11A366A-B838-4CAA-B4C1-658F7CC7DC8B}"/>
              </a:ext>
            </a:extLst>
          </p:cNvPr>
          <p:cNvSpPr/>
          <p:nvPr/>
        </p:nvSpPr>
        <p:spPr>
          <a:xfrm>
            <a:off x="1472020" y="1365408"/>
            <a:ext cx="99034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dirty="0">
                <a:solidFill>
                  <a:srgbClr val="002060"/>
                </a:solidFill>
              </a:rPr>
              <a:t>Wojewódzkie oraz Powiatowe Stacje Sanitarno-Epidemiologiczne </a:t>
            </a:r>
            <a:r>
              <a:rPr lang="pl-PL" sz="2000" b="1" dirty="0">
                <a:solidFill>
                  <a:srgbClr val="002060"/>
                </a:solidFill>
              </a:rPr>
              <a:t>pracują 24H/dobę.</a:t>
            </a:r>
            <a:endParaRPr lang="pl-PL" sz="2000" dirty="0">
              <a:solidFill>
                <a:srgbClr val="002060"/>
              </a:solidFill>
            </a:endParaRPr>
          </a:p>
          <a:p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dirty="0">
                <a:solidFill>
                  <a:srgbClr val="002060"/>
                </a:solidFill>
              </a:rPr>
              <a:t>Służby sanitarne współpracują z </a:t>
            </a:r>
            <a:r>
              <a:rPr lang="pl-PL" sz="2000" b="1" dirty="0">
                <a:solidFill>
                  <a:srgbClr val="002060"/>
                </a:solidFill>
              </a:rPr>
              <a:t>POZ, samorządami i  dyrektorami szkół.</a:t>
            </a:r>
          </a:p>
          <a:p>
            <a:endParaRPr lang="pl-PL" sz="2000" b="1" dirty="0">
              <a:solidFill>
                <a:srgbClr val="002060"/>
              </a:solidFill>
            </a:endParaRPr>
          </a:p>
          <a:p>
            <a:r>
              <a:rPr lang="pl-PL" sz="2000" b="1" dirty="0">
                <a:solidFill>
                  <a:srgbClr val="002060"/>
                </a:solidFill>
              </a:rPr>
              <a:t>Infolinia NFZ i służb sanitarnych </a:t>
            </a:r>
            <a:r>
              <a:rPr lang="pl-PL" sz="2000" dirty="0">
                <a:solidFill>
                  <a:srgbClr val="002060"/>
                </a:solidFill>
              </a:rPr>
              <a:t>przejmuje pacjentów i ocenia sposób postępowania</a:t>
            </a:r>
          </a:p>
          <a:p>
            <a:r>
              <a:rPr lang="pl-PL" sz="2000" dirty="0">
                <a:solidFill>
                  <a:srgbClr val="002060"/>
                </a:solidFill>
              </a:rPr>
              <a:t>z pacjentem.</a:t>
            </a:r>
          </a:p>
          <a:p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07ECB7DC-2600-42ED-A905-DEBBA4C7B44D}"/>
              </a:ext>
            </a:extLst>
          </p:cNvPr>
          <p:cNvSpPr/>
          <p:nvPr/>
        </p:nvSpPr>
        <p:spPr>
          <a:xfrm>
            <a:off x="711742" y="1728395"/>
            <a:ext cx="567347" cy="27845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644A83FE-0A04-40C7-BEB9-84E891A6FBF7}"/>
              </a:ext>
            </a:extLst>
          </p:cNvPr>
          <p:cNvSpPr/>
          <p:nvPr/>
        </p:nvSpPr>
        <p:spPr>
          <a:xfrm>
            <a:off x="711742" y="2337661"/>
            <a:ext cx="567347" cy="27845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A6F88E35-57F7-4726-AE06-DEF081B2034F}"/>
              </a:ext>
            </a:extLst>
          </p:cNvPr>
          <p:cNvSpPr/>
          <p:nvPr/>
        </p:nvSpPr>
        <p:spPr>
          <a:xfrm>
            <a:off x="711743" y="2967636"/>
            <a:ext cx="567347" cy="27845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4B40815-D748-4FF1-B4DC-AD7A4ED7E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2" y="3592151"/>
            <a:ext cx="4819650" cy="21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Rezerwa Prezesa Rady Ministrów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9FB84F-BC40-4826-9C75-7CDD689C9B08}"/>
              </a:ext>
            </a:extLst>
          </p:cNvPr>
          <p:cNvSpPr txBox="1"/>
          <p:nvPr/>
        </p:nvSpPr>
        <p:spPr>
          <a:xfrm>
            <a:off x="456025" y="884600"/>
            <a:ext cx="11081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</a:rPr>
              <a:t>Uruchomienie środków z rezerwy ogólnej Prezesa Rady Ministrów na zwalczanie koronawirusa w wysokości </a:t>
            </a:r>
            <a:r>
              <a:rPr lang="pl-PL" sz="2800" b="1" dirty="0">
                <a:solidFill>
                  <a:srgbClr val="C00000"/>
                </a:solidFill>
              </a:rPr>
              <a:t>5 626 735 zł </a:t>
            </a:r>
            <a:r>
              <a:rPr lang="pl-PL" sz="2000" dirty="0">
                <a:solidFill>
                  <a:srgbClr val="002060"/>
                </a:solidFill>
              </a:rPr>
              <a:t>dla: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3E0B595-B899-4FA4-BAF1-F5F00925DA76}"/>
              </a:ext>
            </a:extLst>
          </p:cNvPr>
          <p:cNvSpPr txBox="1"/>
          <p:nvPr/>
        </p:nvSpPr>
        <p:spPr>
          <a:xfrm>
            <a:off x="1375793" y="2127067"/>
            <a:ext cx="7927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Kujawsko-Pomorskiego Centrum Pulmonologii w Bydgoszczy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ECMO (pozaustrojowe utlenowanie krwi),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karetka pulmonologiczna,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defibrylatory, kardiomonitory, pompy infuzyjne, respiratory,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środki ochrony osobistej, środki do dezynfekcji.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DF051FD-3FA2-40DD-B8F2-57011A042E72}"/>
              </a:ext>
            </a:extLst>
          </p:cNvPr>
          <p:cNvSpPr txBox="1"/>
          <p:nvPr/>
        </p:nvSpPr>
        <p:spPr>
          <a:xfrm>
            <a:off x="1375793" y="4203095"/>
            <a:ext cx="773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Wojewódzkiego Szpitala Obserwacyjno-Zakaźnego w Bydgoszczy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ECMO,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ambulans,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respiratory, pompy infuzyjne, odczynniki, aparat RTG,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środki ochrony osobistej.</a:t>
            </a:r>
          </a:p>
        </p:txBody>
      </p:sp>
    </p:spTree>
    <p:extLst>
      <p:ext uri="{BB962C8B-B14F-4D97-AF65-F5344CB8AC3E}">
        <p14:creationId xmlns:p14="http://schemas.microsoft.com/office/powerpoint/2010/main" val="250438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Rezerwa Prezesa Rady Ministrów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2A45E14-B9F6-438E-AAF5-8B4C62568382}"/>
              </a:ext>
            </a:extLst>
          </p:cNvPr>
          <p:cNvSpPr txBox="1"/>
          <p:nvPr/>
        </p:nvSpPr>
        <p:spPr>
          <a:xfrm>
            <a:off x="817337" y="1044296"/>
            <a:ext cx="1082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Wojewódzkiego Szpitala Zespolonego im. L. Rydygiera – Oddział Obserwacyjno-Zakaźny w Toruniu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respiratory, kardiomonitory, pompy infuzyjne,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środki ochrony osobistej, izolatory transportowe.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73E84F5-B969-42E1-8AE9-47DE386D39E1}"/>
              </a:ext>
            </a:extLst>
          </p:cNvPr>
          <p:cNvSpPr txBox="1"/>
          <p:nvPr/>
        </p:nvSpPr>
        <p:spPr>
          <a:xfrm>
            <a:off x="817337" y="2715071"/>
            <a:ext cx="75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Nowego Szpitala w Świeciu – Oddział Obserwacyjno-Zakaźny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respiratory, kardiomonitory,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środki do dezynfekcji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AFA0A8D-EAE7-4927-B5D6-026898210899}"/>
              </a:ext>
            </a:extLst>
          </p:cNvPr>
          <p:cNvSpPr txBox="1"/>
          <p:nvPr/>
        </p:nvSpPr>
        <p:spPr>
          <a:xfrm>
            <a:off x="817337" y="4385846"/>
            <a:ext cx="583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19 Zespołów Ratownictwa Medycznego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urządzenia do odkażania ambulansów</a:t>
            </a:r>
          </a:p>
        </p:txBody>
      </p:sp>
    </p:spTree>
    <p:extLst>
      <p:ext uri="{BB962C8B-B14F-4D97-AF65-F5344CB8AC3E}">
        <p14:creationId xmlns:p14="http://schemas.microsoft.com/office/powerpoint/2010/main" val="380439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11846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Rekomendacje GIS, Wojewody i Wojewódzkiego Inspektora Sanitarnego dot. imprez masowych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60BC61-C9E1-48D4-A2B4-1D7A61D2F53A}"/>
              </a:ext>
            </a:extLst>
          </p:cNvPr>
          <p:cNvSpPr txBox="1"/>
          <p:nvPr/>
        </p:nvSpPr>
        <p:spPr>
          <a:xfrm>
            <a:off x="436227" y="1466774"/>
            <a:ext cx="11755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06.03.2020 r.</a:t>
            </a:r>
          </a:p>
          <a:p>
            <a:r>
              <a:rPr lang="pl-PL" dirty="0">
                <a:solidFill>
                  <a:srgbClr val="002060"/>
                </a:solidFill>
              </a:rPr>
              <a:t>W oparciu o </a:t>
            </a:r>
            <a:r>
              <a:rPr lang="pl-PL" b="1" dirty="0">
                <a:solidFill>
                  <a:srgbClr val="002060"/>
                </a:solidFill>
              </a:rPr>
              <a:t>bieżącą ocenę zagrożenia</a:t>
            </a:r>
            <a:r>
              <a:rPr lang="pl-PL" dirty="0">
                <a:solidFill>
                  <a:srgbClr val="002060"/>
                </a:solidFill>
              </a:rPr>
              <a:t>, wynikającą z dynamicznego rozwoju sytuacji epidemiologicznej, która </a:t>
            </a:r>
            <a:r>
              <a:rPr lang="pl-PL" b="1" dirty="0">
                <a:solidFill>
                  <a:srgbClr val="002060"/>
                </a:solidFill>
              </a:rPr>
              <a:t>uzasadnia konieczność odwołania imprezy masowej</a:t>
            </a:r>
            <a:r>
              <a:rPr lang="pl-PL" dirty="0">
                <a:solidFill>
                  <a:srgbClr val="002060"/>
                </a:solidFill>
              </a:rPr>
              <a:t> lub </a:t>
            </a:r>
            <a:r>
              <a:rPr lang="pl-PL" b="1" dirty="0">
                <a:solidFill>
                  <a:srgbClr val="002060"/>
                </a:solidFill>
              </a:rPr>
              <a:t>nie wydania zgody </a:t>
            </a:r>
            <a:r>
              <a:rPr lang="pl-PL" dirty="0">
                <a:solidFill>
                  <a:srgbClr val="002060"/>
                </a:solidFill>
              </a:rPr>
              <a:t>ze względu na </a:t>
            </a:r>
            <a:r>
              <a:rPr lang="pl-PL" b="1" dirty="0">
                <a:solidFill>
                  <a:srgbClr val="002060"/>
                </a:solidFill>
              </a:rPr>
              <a:t>zagrożenie epidemiologiczne</a:t>
            </a:r>
            <a:r>
              <a:rPr lang="pl-PL" dirty="0">
                <a:solidFill>
                  <a:srgbClr val="002060"/>
                </a:solidFill>
              </a:rPr>
              <a:t>:</a:t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Wojewoda Kujawsko-Pomorski </a:t>
            </a:r>
            <a:r>
              <a:rPr lang="pl-PL" b="1" dirty="0">
                <a:solidFill>
                  <a:srgbClr val="C00000"/>
                </a:solidFill>
              </a:rPr>
              <a:t>może zakazać </a:t>
            </a:r>
            <a:r>
              <a:rPr lang="pl-PL" dirty="0">
                <a:solidFill>
                  <a:srgbClr val="002060"/>
                </a:solidFill>
              </a:rPr>
              <a:t>przeprowadzenia imprezy masowej z udziałem publiczności na całym obiekcie lub w jego wydzielonych sektorach lub wprowadzić, na czas określony albo nieokreślony, zakaz przeprowadzania przez organizatora imprez masowych na terenie województwa lub jego części. (art. 34. ust. 1 pkt 1 i 2 ustawy o bezpieczeństwie imprez masowych)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9FA58C1-F9BF-437B-8CD5-E60B2F1A289D}"/>
              </a:ext>
            </a:extLst>
          </p:cNvPr>
          <p:cNvSpPr txBox="1"/>
          <p:nvPr/>
        </p:nvSpPr>
        <p:spPr>
          <a:xfrm>
            <a:off x="436227" y="3989386"/>
            <a:ext cx="11755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Wojewoda może wydać taką decyzję na wniosek: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2060"/>
                </a:solidFill>
              </a:rPr>
              <a:t>Państwowego Inspektora Sanitarnego </a:t>
            </a:r>
            <a:r>
              <a:rPr lang="pl-PL" dirty="0">
                <a:solidFill>
                  <a:srgbClr val="002060"/>
                </a:solidFill>
              </a:rPr>
              <a:t>– skierowany do Wojewody po uwzględnieniu negatywnej opinii PIS na podstawie wniosku skierowanego przez zainteresowany organ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2060"/>
                </a:solidFill>
              </a:rPr>
              <a:t>W oparciu o analizę sytuacji </a:t>
            </a:r>
            <a:r>
              <a:rPr lang="pl-PL" dirty="0">
                <a:solidFill>
                  <a:srgbClr val="002060"/>
                </a:solidFill>
              </a:rPr>
              <a:t>przedstawioną w opinii wydanej przez Państwowego Wojewódzkiego Inspektora Sanitarnego w Bydgoszczy.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DEEB5FD-F986-41A6-AA53-5238FD0DCFA1}"/>
              </a:ext>
            </a:extLst>
          </p:cNvPr>
          <p:cNvSpPr txBox="1"/>
          <p:nvPr/>
        </p:nvSpPr>
        <p:spPr>
          <a:xfrm>
            <a:off x="2209660" y="5508683"/>
            <a:ext cx="777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</a:rPr>
              <a:t>Cel: zmniejszenie ryzyka wybuchu epidemii, a tym samym utrzymania bezpieczeństwa zdrowotnego na poziomie społecznie akceptowalnym.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E62E241-9813-4B1D-9B87-FE432DCD5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91" y="5580381"/>
            <a:ext cx="610012" cy="684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AFE6AC5-F9A1-44DD-9087-463FC1EF27C2}"/>
              </a:ext>
            </a:extLst>
          </p:cNvPr>
          <p:cNvSpPr txBox="1"/>
          <p:nvPr/>
        </p:nvSpPr>
        <p:spPr>
          <a:xfrm>
            <a:off x="436227" y="763934"/>
            <a:ext cx="9110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08.03.2020 r. </a:t>
            </a:r>
          </a:p>
          <a:p>
            <a:r>
              <a:rPr lang="pl-PL" dirty="0">
                <a:solidFill>
                  <a:srgbClr val="002060"/>
                </a:solidFill>
              </a:rPr>
              <a:t>Rekomendacja GIS o odwołaniu wszystkich wydarzeń z udziałem </a:t>
            </a:r>
            <a:r>
              <a:rPr lang="pl-PL" b="1" dirty="0">
                <a:solidFill>
                  <a:srgbClr val="002060"/>
                </a:solidFill>
              </a:rPr>
              <a:t>powyżej 1000 osób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57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Państwowe Ratownictwo Medyczne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FB916FB7-BE4D-430D-8811-6D02DF800ED5}"/>
              </a:ext>
            </a:extLst>
          </p:cNvPr>
          <p:cNvGrpSpPr/>
          <p:nvPr/>
        </p:nvGrpSpPr>
        <p:grpSpPr>
          <a:xfrm>
            <a:off x="362292" y="773208"/>
            <a:ext cx="10950548" cy="5652480"/>
            <a:chOff x="717550" y="404813"/>
            <a:chExt cx="12167469" cy="6019809"/>
          </a:xfrm>
        </p:grpSpPr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8382A9AB-22EB-46A5-8ED5-AACA2BA8D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1204913" y="404813"/>
              <a:ext cx="6840537" cy="5616575"/>
            </a:xfrm>
            <a:prstGeom prst="rect">
              <a:avLst/>
            </a:prstGeom>
            <a:noFill/>
          </p:spPr>
        </p:pic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2E7872C0-F7D4-4AE4-A04D-7D54ADF7C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2132856"/>
              <a:ext cx="196850" cy="20637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C273D3E0-A0EB-44B5-8E96-265862D5E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4329113"/>
              <a:ext cx="168275" cy="1428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5AFE0465-F1A5-48A5-B6E7-9AAD20C3E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675" y="3749675"/>
              <a:ext cx="196850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D4AC6192-2933-458B-B0CA-C41A35AA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570163"/>
              <a:ext cx="196850" cy="2063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48" name="Text Box 9">
              <a:extLst>
                <a:ext uri="{FF2B5EF4-FFF2-40B4-BE49-F238E27FC236}">
                  <a16:creationId xmlns:a16="http://schemas.microsoft.com/office/drawing/2014/main" id="{7FAA0FD6-E61F-4538-8F60-5E3BD6F46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9813" y="645137"/>
              <a:ext cx="3995206" cy="1278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altLang="pl-PL" sz="2400" b="1" dirty="0">
                  <a:solidFill>
                    <a:srgbClr val="002060"/>
                  </a:solidFill>
                </a:rPr>
                <a:t>Rozmieszczenie zespołów ratownictwa medycznego </a:t>
              </a:r>
              <a:br>
                <a:rPr lang="pl-PL" altLang="pl-PL" sz="2400" b="1" dirty="0">
                  <a:solidFill>
                    <a:srgbClr val="002060"/>
                  </a:solidFill>
                </a:rPr>
              </a:br>
              <a:r>
                <a:rPr lang="pl-PL" altLang="pl-PL" sz="2400" b="1" dirty="0">
                  <a:solidFill>
                    <a:srgbClr val="002060"/>
                  </a:solidFill>
                </a:rPr>
                <a:t>w 2020 roku</a:t>
              </a:r>
            </a:p>
          </p:txBody>
        </p:sp>
        <p:sp>
          <p:nvSpPr>
            <p:cNvPr id="49" name="Oval 10">
              <a:extLst>
                <a:ext uri="{FF2B5EF4-FFF2-40B4-BE49-F238E27FC236}">
                  <a16:creationId xmlns:a16="http://schemas.microsoft.com/office/drawing/2014/main" id="{AD1F20CC-8837-4C20-9A20-072CEF7E3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2701925"/>
              <a:ext cx="217488" cy="2063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0" name="Oval 11">
              <a:extLst>
                <a:ext uri="{FF2B5EF4-FFF2-40B4-BE49-F238E27FC236}">
                  <a16:creationId xmlns:a16="http://schemas.microsoft.com/office/drawing/2014/main" id="{A521C3FF-5D62-4476-9320-499E71AF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913" y="2625725"/>
              <a:ext cx="217487" cy="1889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1" name="Oval 12">
              <a:extLst>
                <a:ext uri="{FF2B5EF4-FFF2-40B4-BE49-F238E27FC236}">
                  <a16:creationId xmlns:a16="http://schemas.microsoft.com/office/drawing/2014/main" id="{8CE75FE6-F1F9-424C-B58F-639595067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675" y="2784475"/>
              <a:ext cx="212725" cy="1746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444202B9-8A8A-40DC-A394-C63D5F31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2254250"/>
              <a:ext cx="161925" cy="1635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3" name="Oval 14">
              <a:extLst>
                <a:ext uri="{FF2B5EF4-FFF2-40B4-BE49-F238E27FC236}">
                  <a16:creationId xmlns:a16="http://schemas.microsoft.com/office/drawing/2014/main" id="{5FB13BC5-934B-4611-8300-D4BAD5EB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0" y="3101975"/>
              <a:ext cx="195263" cy="1508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4" name="Oval 15">
              <a:extLst>
                <a:ext uri="{FF2B5EF4-FFF2-40B4-BE49-F238E27FC236}">
                  <a16:creationId xmlns:a16="http://schemas.microsoft.com/office/drawing/2014/main" id="{1A987563-8DE2-414D-9417-B41688FD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925" y="2752725"/>
              <a:ext cx="161925" cy="12541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5" name="Oval 16">
              <a:extLst>
                <a:ext uri="{FF2B5EF4-FFF2-40B4-BE49-F238E27FC236}">
                  <a16:creationId xmlns:a16="http://schemas.microsoft.com/office/drawing/2014/main" id="{8891C6C0-8970-47CF-877E-BAD4FC63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4346575"/>
              <a:ext cx="196850" cy="1809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6" name="Oval 17">
              <a:extLst>
                <a:ext uri="{FF2B5EF4-FFF2-40B4-BE49-F238E27FC236}">
                  <a16:creationId xmlns:a16="http://schemas.microsoft.com/office/drawing/2014/main" id="{813868F3-A632-4EB6-A7D8-1B0B3F12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0" y="3644900"/>
              <a:ext cx="196850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7" name="Oval 18">
              <a:extLst>
                <a:ext uri="{FF2B5EF4-FFF2-40B4-BE49-F238E27FC236}">
                  <a16:creationId xmlns:a16="http://schemas.microsoft.com/office/drawing/2014/main" id="{8A27D4FF-0A13-4197-873F-9F789EED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4527550"/>
              <a:ext cx="196850" cy="2063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8" name="Oval 19">
              <a:extLst>
                <a:ext uri="{FF2B5EF4-FFF2-40B4-BE49-F238E27FC236}">
                  <a16:creationId xmlns:a16="http://schemas.microsoft.com/office/drawing/2014/main" id="{C314E248-18D0-4FF7-BADC-80B171660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363" y="2719388"/>
              <a:ext cx="215900" cy="20478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59" name="Oval 20">
              <a:extLst>
                <a:ext uri="{FF2B5EF4-FFF2-40B4-BE49-F238E27FC236}">
                  <a16:creationId xmlns:a16="http://schemas.microsoft.com/office/drawing/2014/main" id="{C3164814-C788-44D6-B9F9-77986D732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3068960"/>
              <a:ext cx="217487" cy="215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0" name="Oval 21">
              <a:extLst>
                <a:ext uri="{FF2B5EF4-FFF2-40B4-BE49-F238E27FC236}">
                  <a16:creationId xmlns:a16="http://schemas.microsoft.com/office/drawing/2014/main" id="{E2A5FDDA-D165-4294-BB8E-F94EF1CA2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3356992"/>
              <a:ext cx="217488" cy="2063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1" name="Oval 22">
              <a:extLst>
                <a:ext uri="{FF2B5EF4-FFF2-40B4-BE49-F238E27FC236}">
                  <a16:creationId xmlns:a16="http://schemas.microsoft.com/office/drawing/2014/main" id="{E49A230C-ABAC-49D7-9002-D2C0C2652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325" y="3160713"/>
              <a:ext cx="184150" cy="1793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2" name="Oval 23">
              <a:extLst>
                <a:ext uri="{FF2B5EF4-FFF2-40B4-BE49-F238E27FC236}">
                  <a16:creationId xmlns:a16="http://schemas.microsoft.com/office/drawing/2014/main" id="{9B5FCFF0-F359-4053-A3C8-DDCC1618F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824" y="2060848"/>
              <a:ext cx="216024" cy="21602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3" name="Oval 24">
              <a:extLst>
                <a:ext uri="{FF2B5EF4-FFF2-40B4-BE49-F238E27FC236}">
                  <a16:creationId xmlns:a16="http://schemas.microsoft.com/office/drawing/2014/main" id="{6D57C105-92F0-4C46-AC19-9732F5A2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0" y="908050"/>
              <a:ext cx="225425" cy="2444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AEEA6309-2695-41F3-AD07-B666981E6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288" y="649288"/>
              <a:ext cx="217487" cy="215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5" name="Oval 26">
              <a:extLst>
                <a:ext uri="{FF2B5EF4-FFF2-40B4-BE49-F238E27FC236}">
                  <a16:creationId xmlns:a16="http://schemas.microsoft.com/office/drawing/2014/main" id="{9D69C16B-B399-4A57-98A2-082AC4820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1544638"/>
              <a:ext cx="225425" cy="1968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6" name="Oval 27">
              <a:extLst>
                <a:ext uri="{FF2B5EF4-FFF2-40B4-BE49-F238E27FC236}">
                  <a16:creationId xmlns:a16="http://schemas.microsoft.com/office/drawing/2014/main" id="{E7A2DDD7-DC05-48A6-B66D-93185EA5C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75" y="1916113"/>
              <a:ext cx="215900" cy="2174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7" name="Oval 28">
              <a:extLst>
                <a:ext uri="{FF2B5EF4-FFF2-40B4-BE49-F238E27FC236}">
                  <a16:creationId xmlns:a16="http://schemas.microsoft.com/office/drawing/2014/main" id="{A87BFE54-B47F-4274-AD72-F81D2D483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75" y="1789113"/>
              <a:ext cx="174625" cy="1968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8" name="Oval 29">
              <a:extLst>
                <a:ext uri="{FF2B5EF4-FFF2-40B4-BE49-F238E27FC236}">
                  <a16:creationId xmlns:a16="http://schemas.microsoft.com/office/drawing/2014/main" id="{C577D9B1-9417-4AB4-A07B-373081950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1382713"/>
              <a:ext cx="144462" cy="1746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69" name="Oval 30">
              <a:extLst>
                <a:ext uri="{FF2B5EF4-FFF2-40B4-BE49-F238E27FC236}">
                  <a16:creationId xmlns:a16="http://schemas.microsoft.com/office/drawing/2014/main" id="{B5E92209-2D95-4387-BA79-E70138161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725" y="944563"/>
              <a:ext cx="192088" cy="1730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0" name="Oval 31">
              <a:extLst>
                <a:ext uri="{FF2B5EF4-FFF2-40B4-BE49-F238E27FC236}">
                  <a16:creationId xmlns:a16="http://schemas.microsoft.com/office/drawing/2014/main" id="{78CC8E94-6FA5-4E7B-9154-84B928EF7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1412875"/>
              <a:ext cx="180975" cy="1730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1" name="Oval 32">
              <a:extLst>
                <a:ext uri="{FF2B5EF4-FFF2-40B4-BE49-F238E27FC236}">
                  <a16:creationId xmlns:a16="http://schemas.microsoft.com/office/drawing/2014/main" id="{7293E64D-A3D8-4EAD-A88A-F10189AAD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3" y="1917700"/>
              <a:ext cx="147637" cy="1571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2" name="Oval 33">
              <a:extLst>
                <a:ext uri="{FF2B5EF4-FFF2-40B4-BE49-F238E27FC236}">
                  <a16:creationId xmlns:a16="http://schemas.microsoft.com/office/drawing/2014/main" id="{8B043711-D13B-408C-AD8E-480E1953D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1373188"/>
              <a:ext cx="180975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3" name="Oval 34">
              <a:extLst>
                <a:ext uri="{FF2B5EF4-FFF2-40B4-BE49-F238E27FC236}">
                  <a16:creationId xmlns:a16="http://schemas.microsoft.com/office/drawing/2014/main" id="{A88BC25F-9C4D-4921-9D22-21338C092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575" y="3113088"/>
              <a:ext cx="179388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4" name="Oval 35">
              <a:extLst>
                <a:ext uri="{FF2B5EF4-FFF2-40B4-BE49-F238E27FC236}">
                  <a16:creationId xmlns:a16="http://schemas.microsoft.com/office/drawing/2014/main" id="{E8D1D756-1249-4741-ABDC-CED09670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425" y="3243263"/>
              <a:ext cx="176213" cy="1492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5" name="Oval 36">
              <a:extLst>
                <a:ext uri="{FF2B5EF4-FFF2-40B4-BE49-F238E27FC236}">
                  <a16:creationId xmlns:a16="http://schemas.microsoft.com/office/drawing/2014/main" id="{5B191B3E-9737-4CCA-96CE-B62FC8FE0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238" y="4687888"/>
              <a:ext cx="146050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6" name="Oval 37">
              <a:extLst>
                <a:ext uri="{FF2B5EF4-FFF2-40B4-BE49-F238E27FC236}">
                  <a16:creationId xmlns:a16="http://schemas.microsoft.com/office/drawing/2014/main" id="{6B285FC1-886F-4A98-B370-1DEAD6E3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0" y="4779963"/>
              <a:ext cx="176213" cy="1508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7" name="Oval 38">
              <a:extLst>
                <a:ext uri="{FF2B5EF4-FFF2-40B4-BE49-F238E27FC236}">
                  <a16:creationId xmlns:a16="http://schemas.microsoft.com/office/drawing/2014/main" id="{F7E78B60-5EB5-416A-A9A2-49E407F74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756150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8" name="Oval 39">
              <a:extLst>
                <a:ext uri="{FF2B5EF4-FFF2-40B4-BE49-F238E27FC236}">
                  <a16:creationId xmlns:a16="http://schemas.microsoft.com/office/drawing/2014/main" id="{4D676B05-E77F-4BE5-BB4E-E61A3F7B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0" y="4613275"/>
              <a:ext cx="196850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79" name="Oval 40">
              <a:extLst>
                <a:ext uri="{FF2B5EF4-FFF2-40B4-BE49-F238E27FC236}">
                  <a16:creationId xmlns:a16="http://schemas.microsoft.com/office/drawing/2014/main" id="{CCF0D34D-2F22-40C3-95BB-893D55A7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2519363"/>
              <a:ext cx="179388" cy="1889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0" name="Oval 41">
              <a:extLst>
                <a:ext uri="{FF2B5EF4-FFF2-40B4-BE49-F238E27FC236}">
                  <a16:creationId xmlns:a16="http://schemas.microsoft.com/office/drawing/2014/main" id="{DF400570-E7CD-4D7D-B145-F20108ECB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2349500"/>
              <a:ext cx="158750" cy="1889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1" name="Oval 42">
              <a:extLst>
                <a:ext uri="{FF2B5EF4-FFF2-40B4-BE49-F238E27FC236}">
                  <a16:creationId xmlns:a16="http://schemas.microsoft.com/office/drawing/2014/main" id="{9E7448A3-83FB-4098-99D6-D7AD4984A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2673350"/>
              <a:ext cx="158750" cy="1793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2" name="Oval 43">
              <a:extLst>
                <a:ext uri="{FF2B5EF4-FFF2-40B4-BE49-F238E27FC236}">
                  <a16:creationId xmlns:a16="http://schemas.microsoft.com/office/drawing/2014/main" id="{24F2AA65-F2FE-41D7-A7B8-7E1F6D5C5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5084763"/>
              <a:ext cx="215900" cy="222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DBEDD13F-5BF7-4E22-97E1-1788129EB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38" y="3878263"/>
              <a:ext cx="144462" cy="1428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4" name="Oval 45">
              <a:extLst>
                <a:ext uri="{FF2B5EF4-FFF2-40B4-BE49-F238E27FC236}">
                  <a16:creationId xmlns:a16="http://schemas.microsoft.com/office/drawing/2014/main" id="{3AE8A118-6AF7-46BB-9870-EDB719D10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188" y="2743200"/>
              <a:ext cx="160337" cy="1793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5" name="Oval 46">
              <a:extLst>
                <a:ext uri="{FF2B5EF4-FFF2-40B4-BE49-F238E27FC236}">
                  <a16:creationId xmlns:a16="http://schemas.microsoft.com/office/drawing/2014/main" id="{1E2700B8-E322-43D8-8DF7-9A3BA1FBC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7575" y="2967038"/>
              <a:ext cx="158750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6" name="Oval 47">
              <a:extLst>
                <a:ext uri="{FF2B5EF4-FFF2-40B4-BE49-F238E27FC236}">
                  <a16:creationId xmlns:a16="http://schemas.microsoft.com/office/drawing/2014/main" id="{15682270-0519-4C16-8C3A-9027D131D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327275"/>
              <a:ext cx="180975" cy="1793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7" name="Oval 48">
              <a:extLst>
                <a:ext uri="{FF2B5EF4-FFF2-40B4-BE49-F238E27FC236}">
                  <a16:creationId xmlns:a16="http://schemas.microsoft.com/office/drawing/2014/main" id="{05F33DF1-15DA-4A8E-93FF-E64027ABF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1898650"/>
              <a:ext cx="176212" cy="1635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8" name="Oval 49">
              <a:extLst>
                <a:ext uri="{FF2B5EF4-FFF2-40B4-BE49-F238E27FC236}">
                  <a16:creationId xmlns:a16="http://schemas.microsoft.com/office/drawing/2014/main" id="{3B82B5C3-25EA-4EEB-9388-C8FE20982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1258888"/>
              <a:ext cx="198437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89" name="Oval 50">
              <a:extLst>
                <a:ext uri="{FF2B5EF4-FFF2-40B4-BE49-F238E27FC236}">
                  <a16:creationId xmlns:a16="http://schemas.microsoft.com/office/drawing/2014/main" id="{D509C118-9036-4411-A100-7EBCD99F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5148263"/>
              <a:ext cx="179387" cy="2016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0" name="Oval 51">
              <a:extLst>
                <a:ext uri="{FF2B5EF4-FFF2-40B4-BE49-F238E27FC236}">
                  <a16:creationId xmlns:a16="http://schemas.microsoft.com/office/drawing/2014/main" id="{B294A50F-D311-4AB2-8A57-B768C625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4400550"/>
              <a:ext cx="180975" cy="1841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1" name="Oval 52">
              <a:extLst>
                <a:ext uri="{FF2B5EF4-FFF2-40B4-BE49-F238E27FC236}">
                  <a16:creationId xmlns:a16="http://schemas.microsoft.com/office/drawing/2014/main" id="{51302C9D-02D4-4477-80C3-BF3A8B5A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075" y="4643438"/>
              <a:ext cx="196850" cy="1825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2" name="Oval 53">
              <a:extLst>
                <a:ext uri="{FF2B5EF4-FFF2-40B4-BE49-F238E27FC236}">
                  <a16:creationId xmlns:a16="http://schemas.microsoft.com/office/drawing/2014/main" id="{B7C6AE7C-15FD-4AE6-8434-1A5EDC68D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4618038"/>
              <a:ext cx="179388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3" name="Oval 55">
              <a:extLst>
                <a:ext uri="{FF2B5EF4-FFF2-40B4-BE49-F238E27FC236}">
                  <a16:creationId xmlns:a16="http://schemas.microsoft.com/office/drawing/2014/main" id="{A291EDAA-36BB-4B40-BAD4-EF94D8C1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425" y="3906838"/>
              <a:ext cx="158750" cy="1793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4" name="Oval 56">
              <a:extLst>
                <a:ext uri="{FF2B5EF4-FFF2-40B4-BE49-F238E27FC236}">
                  <a16:creationId xmlns:a16="http://schemas.microsoft.com/office/drawing/2014/main" id="{F69AE00D-51A3-4DAC-A951-37BAD66B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4037013"/>
              <a:ext cx="184150" cy="1793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5" name="Oval 57">
              <a:extLst>
                <a:ext uri="{FF2B5EF4-FFF2-40B4-BE49-F238E27FC236}">
                  <a16:creationId xmlns:a16="http://schemas.microsoft.com/office/drawing/2014/main" id="{5DAF38C2-96B1-424B-B2B6-30C3ECC49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64978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6" name="Oval 58">
              <a:extLst>
                <a:ext uri="{FF2B5EF4-FFF2-40B4-BE49-F238E27FC236}">
                  <a16:creationId xmlns:a16="http://schemas.microsoft.com/office/drawing/2014/main" id="{DF321824-85AA-4A55-9A87-217813ED4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50" y="3257550"/>
              <a:ext cx="158750" cy="1365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7" name="Oval 59">
              <a:extLst>
                <a:ext uri="{FF2B5EF4-FFF2-40B4-BE49-F238E27FC236}">
                  <a16:creationId xmlns:a16="http://schemas.microsoft.com/office/drawing/2014/main" id="{F389C14C-C0F6-4E50-A439-ADBA14217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050" y="3082925"/>
              <a:ext cx="158750" cy="1889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8" name="Oval 60">
              <a:extLst>
                <a:ext uri="{FF2B5EF4-FFF2-40B4-BE49-F238E27FC236}">
                  <a16:creationId xmlns:a16="http://schemas.microsoft.com/office/drawing/2014/main" id="{31B7F4D6-8897-4CF0-80A7-7AE7F340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713" y="3706813"/>
              <a:ext cx="149225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99" name="Oval 23">
              <a:extLst>
                <a:ext uri="{FF2B5EF4-FFF2-40B4-BE49-F238E27FC236}">
                  <a16:creationId xmlns:a16="http://schemas.microsoft.com/office/drawing/2014/main" id="{FD6035BC-707A-4E20-9937-5E725CB54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" y="5397500"/>
              <a:ext cx="360363" cy="3603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0" name="Oval 23">
              <a:extLst>
                <a:ext uri="{FF2B5EF4-FFF2-40B4-BE49-F238E27FC236}">
                  <a16:creationId xmlns:a16="http://schemas.microsoft.com/office/drawing/2014/main" id="{0D39E3A3-FEA6-458A-AB74-097C7D2D0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" y="5949950"/>
              <a:ext cx="360363" cy="3603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1" name="pole tekstowe 1">
              <a:extLst>
                <a:ext uri="{FF2B5EF4-FFF2-40B4-BE49-F238E27FC236}">
                  <a16:creationId xmlns:a16="http://schemas.microsoft.com/office/drawing/2014/main" id="{D698AB0F-1826-44FA-B6BA-6332536C0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488" y="5867400"/>
              <a:ext cx="1152525" cy="557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l-PL" sz="2800" b="1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102" name="pole tekstowe 2">
              <a:extLst>
                <a:ext uri="{FF2B5EF4-FFF2-40B4-BE49-F238E27FC236}">
                  <a16:creationId xmlns:a16="http://schemas.microsoft.com/office/drawing/2014/main" id="{9C4F4441-4CCE-4E61-A640-D9DCBD957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488" y="5307013"/>
              <a:ext cx="719137" cy="557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l-PL" sz="2800" b="1" dirty="0">
                  <a:solidFill>
                    <a:srgbClr val="002060"/>
                  </a:solidFill>
                </a:rPr>
                <a:t>P</a:t>
              </a:r>
            </a:p>
          </p:txBody>
        </p:sp>
        <p:sp>
          <p:nvSpPr>
            <p:cNvPr id="103" name="Oval 23">
              <a:extLst>
                <a:ext uri="{FF2B5EF4-FFF2-40B4-BE49-F238E27FC236}">
                  <a16:creationId xmlns:a16="http://schemas.microsoft.com/office/drawing/2014/main" id="{ED0A01EA-7B8B-446B-9885-50619C5E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763" y="1368425"/>
              <a:ext cx="238125" cy="217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4" name="Oval 23">
              <a:extLst>
                <a:ext uri="{FF2B5EF4-FFF2-40B4-BE49-F238E27FC236}">
                  <a16:creationId xmlns:a16="http://schemas.microsoft.com/office/drawing/2014/main" id="{F6E62764-28F2-4813-B494-7B13BC09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625" y="1196975"/>
              <a:ext cx="225425" cy="2444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5" name="Oval 23">
              <a:extLst>
                <a:ext uri="{FF2B5EF4-FFF2-40B4-BE49-F238E27FC236}">
                  <a16:creationId xmlns:a16="http://schemas.microsoft.com/office/drawing/2014/main" id="{D610ABD1-BD17-42E7-9D06-D6B990F6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2312988"/>
              <a:ext cx="169863" cy="1793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6" name="Oval 23">
              <a:extLst>
                <a:ext uri="{FF2B5EF4-FFF2-40B4-BE49-F238E27FC236}">
                  <a16:creationId xmlns:a16="http://schemas.microsoft.com/office/drawing/2014/main" id="{4E262178-E9BD-457C-8C8E-2AF56C58F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1670050"/>
              <a:ext cx="195263" cy="1984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7" name="Oval 23">
              <a:extLst>
                <a:ext uri="{FF2B5EF4-FFF2-40B4-BE49-F238E27FC236}">
                  <a16:creationId xmlns:a16="http://schemas.microsoft.com/office/drawing/2014/main" id="{7ED54393-A67F-4C87-8CC9-2B33132B2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1936750"/>
              <a:ext cx="176212" cy="1635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8" name="Oval 23">
              <a:extLst>
                <a:ext uri="{FF2B5EF4-FFF2-40B4-BE49-F238E27FC236}">
                  <a16:creationId xmlns:a16="http://schemas.microsoft.com/office/drawing/2014/main" id="{67D59F5D-E989-47CE-AB4B-33EC71C06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563" y="3897313"/>
              <a:ext cx="160337" cy="1809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09" name="Oval 23">
              <a:extLst>
                <a:ext uri="{FF2B5EF4-FFF2-40B4-BE49-F238E27FC236}">
                  <a16:creationId xmlns:a16="http://schemas.microsoft.com/office/drawing/2014/main" id="{FE8143D8-1CF1-461F-9DCA-6DBC79752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250" y="4097338"/>
              <a:ext cx="160338" cy="1793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0" name="Oval 23">
              <a:extLst>
                <a:ext uri="{FF2B5EF4-FFF2-40B4-BE49-F238E27FC236}">
                  <a16:creationId xmlns:a16="http://schemas.microsoft.com/office/drawing/2014/main" id="{2A47F6E0-62EF-4647-900B-A64CA43FE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663" y="4003675"/>
              <a:ext cx="160337" cy="1460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1" name="Oval 54">
              <a:extLst>
                <a:ext uri="{FF2B5EF4-FFF2-40B4-BE49-F238E27FC236}">
                  <a16:creationId xmlns:a16="http://schemas.microsoft.com/office/drawing/2014/main" id="{E05A4728-124B-4F28-850E-C07C22513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613" y="3763963"/>
              <a:ext cx="184150" cy="1968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2" name="Oval 53">
              <a:extLst>
                <a:ext uri="{FF2B5EF4-FFF2-40B4-BE49-F238E27FC236}">
                  <a16:creationId xmlns:a16="http://schemas.microsoft.com/office/drawing/2014/main" id="{43FA8F22-9CED-430F-AB6B-001076B42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250" y="4581525"/>
              <a:ext cx="180975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id="{1C404B3F-645B-4CA1-BAB0-B5166BBE6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738" y="4743450"/>
              <a:ext cx="180975" cy="16351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4" name="Oval 53">
              <a:extLst>
                <a:ext uri="{FF2B5EF4-FFF2-40B4-BE49-F238E27FC236}">
                  <a16:creationId xmlns:a16="http://schemas.microsoft.com/office/drawing/2014/main" id="{566B4D32-00EF-4B8C-A913-47EE5FA21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4746625"/>
              <a:ext cx="179387" cy="1635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5" name="Oval 53">
              <a:extLst>
                <a:ext uri="{FF2B5EF4-FFF2-40B4-BE49-F238E27FC236}">
                  <a16:creationId xmlns:a16="http://schemas.microsoft.com/office/drawing/2014/main" id="{78F86D40-D827-4E9D-8552-8793C4C0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5" y="5597525"/>
              <a:ext cx="179388" cy="1635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6" name="Oval 53">
              <a:extLst>
                <a:ext uri="{FF2B5EF4-FFF2-40B4-BE49-F238E27FC236}">
                  <a16:creationId xmlns:a16="http://schemas.microsoft.com/office/drawing/2014/main" id="{EA067BD7-2105-482A-8AF9-B89224C98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950" y="4014788"/>
              <a:ext cx="179388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7" name="Oval 53">
              <a:extLst>
                <a:ext uri="{FF2B5EF4-FFF2-40B4-BE49-F238E27FC236}">
                  <a16:creationId xmlns:a16="http://schemas.microsoft.com/office/drawing/2014/main" id="{73082BB9-733D-4FAF-A211-690D88E3C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975" y="2266950"/>
              <a:ext cx="179388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8" name="Oval 53">
              <a:extLst>
                <a:ext uri="{FF2B5EF4-FFF2-40B4-BE49-F238E27FC236}">
                  <a16:creationId xmlns:a16="http://schemas.microsoft.com/office/drawing/2014/main" id="{D8966555-9CE7-44CB-9DE2-AFB3D8EF8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0" y="2068513"/>
              <a:ext cx="180975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19" name="Oval 53">
              <a:extLst>
                <a:ext uri="{FF2B5EF4-FFF2-40B4-BE49-F238E27FC236}">
                  <a16:creationId xmlns:a16="http://schemas.microsoft.com/office/drawing/2014/main" id="{1AF8206F-DDC4-482E-B1DB-EEF373A7F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5" y="2746375"/>
              <a:ext cx="179388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0" name="Oval 53">
              <a:extLst>
                <a:ext uri="{FF2B5EF4-FFF2-40B4-BE49-F238E27FC236}">
                  <a16:creationId xmlns:a16="http://schemas.microsoft.com/office/drawing/2014/main" id="{BD0CD5E8-24C1-4F03-A716-7AD5E1DEE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3368675"/>
              <a:ext cx="180975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1" name="Oval 53">
              <a:extLst>
                <a:ext uri="{FF2B5EF4-FFF2-40B4-BE49-F238E27FC236}">
                  <a16:creationId xmlns:a16="http://schemas.microsoft.com/office/drawing/2014/main" id="{130D8F29-F03C-4FFB-B779-5C6256DEA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750" y="3198813"/>
              <a:ext cx="180975" cy="1635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2" name="Oval 53">
              <a:extLst>
                <a:ext uri="{FF2B5EF4-FFF2-40B4-BE49-F238E27FC236}">
                  <a16:creationId xmlns:a16="http://schemas.microsoft.com/office/drawing/2014/main" id="{3E9994B1-50AA-4C4D-A0E5-09C964AFB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3292475"/>
              <a:ext cx="179388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3" name="Oval 53">
              <a:extLst>
                <a:ext uri="{FF2B5EF4-FFF2-40B4-BE49-F238E27FC236}">
                  <a16:creationId xmlns:a16="http://schemas.microsoft.com/office/drawing/2014/main" id="{099BF06B-B7E8-4F34-AA62-304ACAD63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5" y="3206750"/>
              <a:ext cx="180975" cy="16351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4" name="Oval 53">
              <a:extLst>
                <a:ext uri="{FF2B5EF4-FFF2-40B4-BE49-F238E27FC236}">
                  <a16:creationId xmlns:a16="http://schemas.microsoft.com/office/drawing/2014/main" id="{60102655-3820-42CC-8035-033CC409C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863" y="1536700"/>
              <a:ext cx="180975" cy="1635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5" name="Oval 53">
              <a:extLst>
                <a:ext uri="{FF2B5EF4-FFF2-40B4-BE49-F238E27FC236}">
                  <a16:creationId xmlns:a16="http://schemas.microsoft.com/office/drawing/2014/main" id="{BBB954DB-5A74-4820-ADF5-3E158FC8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338" y="1503363"/>
              <a:ext cx="179387" cy="16192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6" name="Oval 53">
              <a:extLst>
                <a:ext uri="{FF2B5EF4-FFF2-40B4-BE49-F238E27FC236}">
                  <a16:creationId xmlns:a16="http://schemas.microsoft.com/office/drawing/2014/main" id="{F01C0B90-19FD-40D8-BDD7-C246CE1EB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2724150"/>
              <a:ext cx="180975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7" name="Oval 53">
              <a:extLst>
                <a:ext uri="{FF2B5EF4-FFF2-40B4-BE49-F238E27FC236}">
                  <a16:creationId xmlns:a16="http://schemas.microsoft.com/office/drawing/2014/main" id="{84D1A3AD-B98F-42B6-AC03-9FE8E2618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2655888"/>
              <a:ext cx="179387" cy="16192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8" name="Oval 53">
              <a:extLst>
                <a:ext uri="{FF2B5EF4-FFF2-40B4-BE49-F238E27FC236}">
                  <a16:creationId xmlns:a16="http://schemas.microsoft.com/office/drawing/2014/main" id="{D4136821-854E-4F1F-B1AF-F598B5390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838" y="2843213"/>
              <a:ext cx="179387" cy="1635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29" name="Oval 53">
              <a:extLst>
                <a:ext uri="{FF2B5EF4-FFF2-40B4-BE49-F238E27FC236}">
                  <a16:creationId xmlns:a16="http://schemas.microsoft.com/office/drawing/2014/main" id="{03944A55-C1A9-43B3-94BF-C37E73002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2967038"/>
              <a:ext cx="180975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0" name="Oval 53">
              <a:extLst>
                <a:ext uri="{FF2B5EF4-FFF2-40B4-BE49-F238E27FC236}">
                  <a16:creationId xmlns:a16="http://schemas.microsoft.com/office/drawing/2014/main" id="{8FB365E0-119D-400C-95DC-013E9114E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995613"/>
              <a:ext cx="179388" cy="1635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1" name="Oval 53">
              <a:extLst>
                <a:ext uri="{FF2B5EF4-FFF2-40B4-BE49-F238E27FC236}">
                  <a16:creationId xmlns:a16="http://schemas.microsoft.com/office/drawing/2014/main" id="{A6763E55-4ABB-4A4A-9815-953645E68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3" y="2789238"/>
              <a:ext cx="179387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2" name="Oval 53">
              <a:extLst>
                <a:ext uri="{FF2B5EF4-FFF2-40B4-BE49-F238E27FC236}">
                  <a16:creationId xmlns:a16="http://schemas.microsoft.com/office/drawing/2014/main" id="{59CA8BB1-2DE3-4726-9017-181B340DF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2797175"/>
              <a:ext cx="180975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3" name="Oval 53">
              <a:extLst>
                <a:ext uri="{FF2B5EF4-FFF2-40B4-BE49-F238E27FC236}">
                  <a16:creationId xmlns:a16="http://schemas.microsoft.com/office/drawing/2014/main" id="{6D5092F9-9ADA-49E6-9714-90DF8CE6F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8" y="2878138"/>
              <a:ext cx="180975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4" name="Oval 53">
              <a:extLst>
                <a:ext uri="{FF2B5EF4-FFF2-40B4-BE49-F238E27FC236}">
                  <a16:creationId xmlns:a16="http://schemas.microsoft.com/office/drawing/2014/main" id="{C27D4E18-5744-4DFF-A323-72257D8B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895600"/>
              <a:ext cx="180975" cy="1635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5" name="Oval 5">
              <a:extLst>
                <a:ext uri="{FF2B5EF4-FFF2-40B4-BE49-F238E27FC236}">
                  <a16:creationId xmlns:a16="http://schemas.microsoft.com/office/drawing/2014/main" id="{7A43DD6A-45A4-4B05-9E47-3B6B76A61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2779713"/>
              <a:ext cx="150812" cy="1603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6" name="Oval 5">
              <a:extLst>
                <a:ext uri="{FF2B5EF4-FFF2-40B4-BE49-F238E27FC236}">
                  <a16:creationId xmlns:a16="http://schemas.microsoft.com/office/drawing/2014/main" id="{9E42AC05-9662-418C-A300-FF253CB3E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944813"/>
              <a:ext cx="196850" cy="20637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  <p:sp>
          <p:nvSpPr>
            <p:cNvPr id="137" name="Oval 23">
              <a:extLst>
                <a:ext uri="{FF2B5EF4-FFF2-40B4-BE49-F238E27FC236}">
                  <a16:creationId xmlns:a16="http://schemas.microsoft.com/office/drawing/2014/main" id="{70EC245D-9A6F-4EA9-8627-ACB557E4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861048"/>
              <a:ext cx="176213" cy="1619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/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66EC78C6-99E1-45AC-87AC-BC92C191CAFA}"/>
              </a:ext>
            </a:extLst>
          </p:cNvPr>
          <p:cNvSpPr/>
          <p:nvPr/>
        </p:nvSpPr>
        <p:spPr>
          <a:xfrm>
            <a:off x="6946263" y="3236238"/>
            <a:ext cx="50242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Stan zasobów: </a:t>
            </a:r>
            <a:r>
              <a:rPr lang="pl-PL" sz="2400" b="1" dirty="0">
                <a:solidFill>
                  <a:srgbClr val="C00000"/>
                </a:solidFill>
              </a:rPr>
              <a:t>93</a:t>
            </a:r>
            <a:r>
              <a:rPr lang="pl-PL" sz="2400" dirty="0">
                <a:solidFill>
                  <a:srgbClr val="C00000"/>
                </a:solidFill>
              </a:rPr>
              <a:t> Zespoły Ratownictwa Medycznego typu „P” i „S”, w tym: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</a:rPr>
              <a:t>12</a:t>
            </a:r>
            <a:r>
              <a:rPr lang="pl-PL" sz="2400" dirty="0">
                <a:solidFill>
                  <a:srgbClr val="002060"/>
                </a:solidFill>
              </a:rPr>
              <a:t> ZRM typu „S”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</a:rPr>
              <a:t>81</a:t>
            </a:r>
            <a:r>
              <a:rPr lang="pl-PL" sz="2400" dirty="0">
                <a:solidFill>
                  <a:srgbClr val="002060"/>
                </a:solidFill>
              </a:rPr>
              <a:t> ZRM typu „P”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</a:rPr>
              <a:t>10</a:t>
            </a:r>
            <a:r>
              <a:rPr lang="pl-PL" sz="2400" dirty="0">
                <a:solidFill>
                  <a:srgbClr val="002060"/>
                </a:solidFill>
              </a:rPr>
              <a:t> ZRM typu „P”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(rezerwa, możliwa do uruchomienia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 czasie do 24 godzin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od zadysponowania)</a:t>
            </a:r>
          </a:p>
        </p:txBody>
      </p:sp>
    </p:spTree>
    <p:extLst>
      <p:ext uri="{BB962C8B-B14F-4D97-AF65-F5344CB8AC3E}">
        <p14:creationId xmlns:p14="http://schemas.microsoft.com/office/powerpoint/2010/main" val="342797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numer 112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BEBAA7B-E5AE-4989-A547-3CE740527CEF}"/>
              </a:ext>
            </a:extLst>
          </p:cNvPr>
          <p:cNvSpPr txBox="1"/>
          <p:nvPr/>
        </p:nvSpPr>
        <p:spPr>
          <a:xfrm>
            <a:off x="5996953" y="5785458"/>
            <a:ext cx="351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2 000 próbek na dobę</a:t>
            </a:r>
          </a:p>
        </p:txBody>
      </p:sp>
      <p:sp>
        <p:nvSpPr>
          <p:cNvPr id="138" name="pole tekstowe 137">
            <a:extLst>
              <a:ext uri="{FF2B5EF4-FFF2-40B4-BE49-F238E27FC236}">
                <a16:creationId xmlns:a16="http://schemas.microsoft.com/office/drawing/2014/main" id="{E58380C8-CB68-4288-8D0D-ACE0AEA7C8A8}"/>
              </a:ext>
            </a:extLst>
          </p:cNvPr>
          <p:cNvSpPr txBox="1"/>
          <p:nvPr/>
        </p:nvSpPr>
        <p:spPr>
          <a:xfrm>
            <a:off x="778106" y="1629728"/>
            <a:ext cx="10147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Operatorzy numeru alarmowego </a:t>
            </a:r>
            <a:r>
              <a:rPr lang="pl-PL" sz="3200" b="1" dirty="0">
                <a:solidFill>
                  <a:srgbClr val="C00000"/>
                </a:solidFill>
              </a:rPr>
              <a:t>„112” </a:t>
            </a:r>
            <a:r>
              <a:rPr lang="pl-PL" sz="2400" dirty="0">
                <a:solidFill>
                  <a:srgbClr val="002060"/>
                </a:solidFill>
              </a:rPr>
              <a:t>oraz dyspozytorzy medyczni zostali przeszkoleni w swoich jednostkach w zakresie sposobu reakcji na wywołania alarmowe dot. zdarzeń mogących mieć związek z zagrożeniem </a:t>
            </a:r>
            <a:r>
              <a:rPr lang="pl-PL" sz="2400" b="1" dirty="0">
                <a:solidFill>
                  <a:srgbClr val="C00000"/>
                </a:solidFill>
              </a:rPr>
              <a:t>koronawirusem.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5A18A7C-22FF-45E3-AF5F-32A60C0D4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30" y="3095538"/>
            <a:ext cx="7726378" cy="325956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B79F5D2-2824-4B90-B737-C11F9B93D8E8}"/>
              </a:ext>
            </a:extLst>
          </p:cNvPr>
          <p:cNvSpPr txBox="1"/>
          <p:nvPr/>
        </p:nvSpPr>
        <p:spPr>
          <a:xfrm>
            <a:off x="151001" y="804514"/>
            <a:ext cx="280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C00000"/>
                </a:solidFill>
              </a:rPr>
              <a:t>UWAGA!</a:t>
            </a:r>
          </a:p>
        </p:txBody>
      </p:sp>
    </p:spTree>
    <p:extLst>
      <p:ext uri="{BB962C8B-B14F-4D97-AF65-F5344CB8AC3E}">
        <p14:creationId xmlns:p14="http://schemas.microsoft.com/office/powerpoint/2010/main" val="143283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Działania Wojewody i podległych służb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F4EFACE-1479-4928-A2E0-65EC733CCBDB}"/>
              </a:ext>
            </a:extLst>
          </p:cNvPr>
          <p:cNvSpPr txBox="1"/>
          <p:nvPr/>
        </p:nvSpPr>
        <p:spPr>
          <a:xfrm>
            <a:off x="203185" y="2637908"/>
            <a:ext cx="6013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Z organami tworzącymi Szpitale: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Marszałkiem Województwa Kujawsko-Pomorskiego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Prezydentami miast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Starostami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Przewodniczącymi konwentów burmistrzów i wójtów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C26887F-5672-4094-9A4D-424674580A30}"/>
              </a:ext>
            </a:extLst>
          </p:cNvPr>
          <p:cNvSpPr txBox="1"/>
          <p:nvPr/>
        </p:nvSpPr>
        <p:spPr>
          <a:xfrm>
            <a:off x="7214532" y="2914907"/>
            <a:ext cx="443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Z dyrektorami Szpitali: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kilkukrotnie w uzależnieniu od stopnia zaangażowania szpitala na tym etapie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0D57EC3-F5F2-4EF4-A702-8A25E12F202C}"/>
              </a:ext>
            </a:extLst>
          </p:cNvPr>
          <p:cNvSpPr txBox="1"/>
          <p:nvPr/>
        </p:nvSpPr>
        <p:spPr>
          <a:xfrm>
            <a:off x="1741090" y="4529253"/>
            <a:ext cx="9368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Spotkania z: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konsultantami w dziedzinie chorób zakaźnych,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epidemiologii,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intensywnej terapii</a:t>
            </a:r>
          </a:p>
          <a:p>
            <a:r>
              <a:rPr lang="pl-PL" sz="2000" b="1" dirty="0">
                <a:solidFill>
                  <a:srgbClr val="002060"/>
                </a:solidFill>
              </a:rPr>
              <a:t>Uzgodnienie z nimi sposobu zabezpieczenia województwa na poszczególnych etapach.  </a:t>
            </a:r>
          </a:p>
        </p:txBody>
      </p:sp>
      <p:sp>
        <p:nvSpPr>
          <p:cNvPr id="19" name="Trójkąt równoramienny 18">
            <a:extLst>
              <a:ext uri="{FF2B5EF4-FFF2-40B4-BE49-F238E27FC236}">
                <a16:creationId xmlns:a16="http://schemas.microsoft.com/office/drawing/2014/main" id="{06FA4463-401E-4333-B8CC-B7BEB4D28FE7}"/>
              </a:ext>
            </a:extLst>
          </p:cNvPr>
          <p:cNvSpPr/>
          <p:nvPr/>
        </p:nvSpPr>
        <p:spPr>
          <a:xfrm>
            <a:off x="203185" y="942880"/>
            <a:ext cx="2900742" cy="1406001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Spotkania</a:t>
            </a:r>
          </a:p>
        </p:txBody>
      </p:sp>
      <p:sp>
        <p:nvSpPr>
          <p:cNvPr id="20" name="Trójkąt równoramienny 19">
            <a:extLst>
              <a:ext uri="{FF2B5EF4-FFF2-40B4-BE49-F238E27FC236}">
                <a16:creationId xmlns:a16="http://schemas.microsoft.com/office/drawing/2014/main" id="{8612400B-58F5-45DE-925E-ADB3C81C0342}"/>
              </a:ext>
            </a:extLst>
          </p:cNvPr>
          <p:cNvSpPr/>
          <p:nvPr/>
        </p:nvSpPr>
        <p:spPr>
          <a:xfrm>
            <a:off x="8773477" y="927425"/>
            <a:ext cx="2714732" cy="1406001"/>
          </a:xfrm>
          <a:prstGeom prst="triangle">
            <a:avLst>
              <a:gd name="adj" fmla="val 50287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Sztaby</a:t>
            </a:r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id="{E7D80FCA-D557-434A-8707-EC79D47846FA}"/>
              </a:ext>
            </a:extLst>
          </p:cNvPr>
          <p:cNvSpPr/>
          <p:nvPr/>
        </p:nvSpPr>
        <p:spPr>
          <a:xfrm>
            <a:off x="4404441" y="927424"/>
            <a:ext cx="2640683" cy="1406001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Zespoły Kryzysowe</a:t>
            </a:r>
          </a:p>
        </p:txBody>
      </p:sp>
    </p:spTree>
    <p:extLst>
      <p:ext uri="{BB962C8B-B14F-4D97-AF65-F5344CB8AC3E}">
        <p14:creationId xmlns:p14="http://schemas.microsoft.com/office/powerpoint/2010/main" val="239623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Informacje wstępne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2187F4-AAC0-422D-841E-96424995640D}"/>
              </a:ext>
            </a:extLst>
          </p:cNvPr>
          <p:cNvSpPr txBox="1"/>
          <p:nvPr/>
        </p:nvSpPr>
        <p:spPr>
          <a:xfrm>
            <a:off x="886436" y="1464167"/>
            <a:ext cx="104191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Nowy </a:t>
            </a:r>
            <a:r>
              <a:rPr lang="pl-PL" sz="2400" b="1" dirty="0" err="1">
                <a:solidFill>
                  <a:srgbClr val="C00000"/>
                </a:solidFill>
              </a:rPr>
              <a:t>koronawirus</a:t>
            </a:r>
            <a:r>
              <a:rPr lang="pl-PL" sz="2400" b="1" dirty="0">
                <a:solidFill>
                  <a:srgbClr val="C00000"/>
                </a:solidFill>
              </a:rPr>
              <a:t> SARS-Cov-2 </a:t>
            </a:r>
            <a:r>
              <a:rPr lang="pl-PL" sz="2400" dirty="0">
                <a:solidFill>
                  <a:srgbClr val="002060"/>
                </a:solidFill>
              </a:rPr>
              <a:t>wywołuje chorobę o nazwie COVID-19. Choroba objawia się najczęściej </a:t>
            </a:r>
            <a:r>
              <a:rPr lang="pl-PL" sz="2400" u="sng" dirty="0">
                <a:solidFill>
                  <a:srgbClr val="C00000"/>
                </a:solidFill>
              </a:rPr>
              <a:t>gorączką</a:t>
            </a:r>
            <a:r>
              <a:rPr lang="pl-PL" sz="2400" dirty="0">
                <a:solidFill>
                  <a:srgbClr val="002060"/>
                </a:solidFill>
              </a:rPr>
              <a:t>, </a:t>
            </a:r>
            <a:r>
              <a:rPr lang="pl-PL" sz="2400" u="sng" dirty="0">
                <a:solidFill>
                  <a:srgbClr val="C00000"/>
                </a:solidFill>
              </a:rPr>
              <a:t>kaszlem</a:t>
            </a:r>
            <a:r>
              <a:rPr lang="pl-PL" sz="2400" dirty="0">
                <a:solidFill>
                  <a:srgbClr val="002060"/>
                </a:solidFill>
              </a:rPr>
              <a:t>, </a:t>
            </a:r>
            <a:r>
              <a:rPr lang="pl-PL" sz="2400" u="sng" dirty="0">
                <a:solidFill>
                  <a:srgbClr val="C00000"/>
                </a:solidFill>
              </a:rPr>
              <a:t>dusznościami</a:t>
            </a:r>
            <a:r>
              <a:rPr lang="pl-PL" sz="2400" dirty="0">
                <a:solidFill>
                  <a:srgbClr val="002060"/>
                </a:solidFill>
              </a:rPr>
              <a:t>, </a:t>
            </a:r>
            <a:r>
              <a:rPr lang="pl-PL" sz="2400" u="sng" dirty="0">
                <a:solidFill>
                  <a:srgbClr val="C00000"/>
                </a:solidFill>
              </a:rPr>
              <a:t>bólami mięśni</a:t>
            </a:r>
            <a:r>
              <a:rPr lang="pl-PL" sz="2400" dirty="0">
                <a:solidFill>
                  <a:srgbClr val="002060"/>
                </a:solidFill>
              </a:rPr>
              <a:t>, </a:t>
            </a:r>
            <a:r>
              <a:rPr lang="pl-PL" sz="2400" u="sng" dirty="0">
                <a:solidFill>
                  <a:srgbClr val="C00000"/>
                </a:solidFill>
              </a:rPr>
              <a:t>zmęczeniem</a:t>
            </a:r>
            <a:r>
              <a:rPr lang="pl-PL" sz="2400" dirty="0">
                <a:solidFill>
                  <a:srgbClr val="002060"/>
                </a:solidFill>
              </a:rPr>
              <a:t>.</a:t>
            </a:r>
            <a:br>
              <a:rPr lang="pl-PL" sz="2400" dirty="0">
                <a:solidFill>
                  <a:srgbClr val="002060"/>
                </a:solidFill>
              </a:rPr>
            </a:br>
            <a:endParaRPr lang="pl-PL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Ciężki przebieg choroby obserwuje się u </a:t>
            </a:r>
            <a:r>
              <a:rPr lang="pl-PL" sz="2400" b="1" dirty="0">
                <a:solidFill>
                  <a:srgbClr val="C00000"/>
                </a:solidFill>
              </a:rPr>
              <a:t>ok.15-20% osób</a:t>
            </a:r>
            <a:r>
              <a:rPr lang="pl-PL" sz="2400" dirty="0">
                <a:solidFill>
                  <a:srgbClr val="002060"/>
                </a:solidFill>
              </a:rPr>
              <a:t>. Do zgonów dochodzi u </a:t>
            </a:r>
            <a:r>
              <a:rPr lang="pl-PL" sz="2400" b="1" dirty="0">
                <a:solidFill>
                  <a:srgbClr val="C00000"/>
                </a:solidFill>
              </a:rPr>
              <a:t>2-3% osób chorych</a:t>
            </a:r>
            <a:r>
              <a:rPr lang="pl-PL" sz="2400" dirty="0">
                <a:solidFill>
                  <a:srgbClr val="002060"/>
                </a:solidFill>
              </a:rPr>
              <a:t>. Prawdopodobnie dane te zawyżone, gdyż u wielu osób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z lekkim przebiegiem zakażenia nie dokonano potwierdzenia laboratoryjnego.</a:t>
            </a:r>
            <a:br>
              <a:rPr lang="pl-PL" sz="2400" dirty="0">
                <a:solidFill>
                  <a:srgbClr val="002060"/>
                </a:solidFill>
              </a:rPr>
            </a:br>
            <a:endParaRPr lang="pl-PL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Najbardziej narażone na rozwinięcie ciężkiej postaci choroby i zgon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są </a:t>
            </a:r>
            <a:r>
              <a:rPr lang="pl-PL" sz="2400" b="1" dirty="0">
                <a:solidFill>
                  <a:srgbClr val="C00000"/>
                </a:solidFill>
              </a:rPr>
              <a:t>osoby starsze</a:t>
            </a:r>
            <a:r>
              <a:rPr lang="pl-PL" sz="2400" dirty="0">
                <a:solidFill>
                  <a:srgbClr val="C00000"/>
                </a:solidFill>
              </a:rPr>
              <a:t>, </a:t>
            </a:r>
            <a:r>
              <a:rPr lang="pl-PL" sz="2400" b="1" dirty="0">
                <a:solidFill>
                  <a:srgbClr val="C00000"/>
                </a:solidFill>
              </a:rPr>
              <a:t>z obniżoną odpornością</a:t>
            </a:r>
            <a:r>
              <a:rPr lang="pl-PL" sz="2400" dirty="0">
                <a:solidFill>
                  <a:srgbClr val="002060"/>
                </a:solidFill>
              </a:rPr>
              <a:t>, którym towarzyszą </a:t>
            </a:r>
            <a:r>
              <a:rPr lang="pl-PL" sz="2400" b="1" dirty="0">
                <a:solidFill>
                  <a:srgbClr val="C00000"/>
                </a:solidFill>
              </a:rPr>
              <a:t>inne choroby</a:t>
            </a:r>
            <a:r>
              <a:rPr lang="pl-PL" sz="2400" dirty="0">
                <a:solidFill>
                  <a:srgbClr val="002060"/>
                </a:solidFill>
              </a:rPr>
              <a:t>,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 szczególności przewlekłe.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1095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Działania Wojewody – najbliższe godziny i dni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F4EFACE-1479-4928-A2E0-65EC733CCBDB}"/>
              </a:ext>
            </a:extLst>
          </p:cNvPr>
          <p:cNvSpPr txBox="1"/>
          <p:nvPr/>
        </p:nvSpPr>
        <p:spPr>
          <a:xfrm>
            <a:off x="203185" y="2669814"/>
            <a:ext cx="3844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Spotkania:</a:t>
            </a:r>
            <a:br>
              <a:rPr lang="pl-PL" sz="2000" dirty="0">
                <a:solidFill>
                  <a:srgbClr val="002060"/>
                </a:solidFill>
              </a:rPr>
            </a:br>
            <a:endParaRPr lang="pl-PL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Sztab kryzysowy w delegaturze UW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Centrum Powiadamiania Ratunkowego (CPR)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Państwowe Ratownictwo Medyczne (PRM)</a:t>
            </a:r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AF4010B-D234-4B18-BB0F-B34FC5187B13}"/>
              </a:ext>
            </a:extLst>
          </p:cNvPr>
          <p:cNvSpPr/>
          <p:nvPr/>
        </p:nvSpPr>
        <p:spPr>
          <a:xfrm>
            <a:off x="219976" y="954693"/>
            <a:ext cx="3142138" cy="978408"/>
          </a:xfrm>
          <a:prstGeom prst="downArrow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PONIEDZIAŁEK</a:t>
            </a:r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CC3ADE3E-3180-4B4E-A601-A06AD086F178}"/>
              </a:ext>
            </a:extLst>
          </p:cNvPr>
          <p:cNvSpPr/>
          <p:nvPr/>
        </p:nvSpPr>
        <p:spPr>
          <a:xfrm>
            <a:off x="4356904" y="952650"/>
            <a:ext cx="2989737" cy="978408"/>
          </a:xfrm>
          <a:prstGeom prst="downArrow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WTOREK</a:t>
            </a:r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7C57D8C0-B878-4C66-AF49-53C3974D2D56}"/>
              </a:ext>
            </a:extLst>
          </p:cNvPr>
          <p:cNvSpPr/>
          <p:nvPr/>
        </p:nvSpPr>
        <p:spPr>
          <a:xfrm>
            <a:off x="8774653" y="952650"/>
            <a:ext cx="2989737" cy="978408"/>
          </a:xfrm>
          <a:prstGeom prst="downArrow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ŚRODA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7FD1DD3-A262-48B0-A31E-44AA09B02FE1}"/>
              </a:ext>
            </a:extLst>
          </p:cNvPr>
          <p:cNvSpPr txBox="1"/>
          <p:nvPr/>
        </p:nvSpPr>
        <p:spPr>
          <a:xfrm>
            <a:off x="4048140" y="2669814"/>
            <a:ext cx="3844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Spotkania:</a:t>
            </a:r>
            <a:br>
              <a:rPr lang="pl-PL" sz="2000" dirty="0">
                <a:solidFill>
                  <a:srgbClr val="002060"/>
                </a:solidFill>
              </a:rPr>
            </a:br>
            <a:endParaRPr lang="pl-PL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Marszałek Województwa Kujawsko-Pomorskiego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Prezydenci miast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Starostowie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Burmistrzowie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Wójtowie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E6ED304-EC97-4B32-98E8-18A1E700D6D5}"/>
              </a:ext>
            </a:extLst>
          </p:cNvPr>
          <p:cNvSpPr txBox="1"/>
          <p:nvPr/>
        </p:nvSpPr>
        <p:spPr>
          <a:xfrm>
            <a:off x="8208365" y="2660902"/>
            <a:ext cx="3844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Spotkania:</a:t>
            </a:r>
            <a:br>
              <a:rPr lang="pl-PL" sz="2000" dirty="0">
                <a:solidFill>
                  <a:srgbClr val="002060"/>
                </a:solidFill>
              </a:rPr>
            </a:br>
            <a:endParaRPr lang="pl-PL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Dyrektorzy Szpitali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Administracja zespolona</a:t>
            </a:r>
            <a:br>
              <a:rPr lang="pl-PL" sz="2000" dirty="0">
                <a:solidFill>
                  <a:srgbClr val="002060"/>
                </a:solidFill>
              </a:rPr>
            </a:br>
            <a:r>
              <a:rPr lang="pl-PL" sz="2000" dirty="0">
                <a:solidFill>
                  <a:srgbClr val="002060"/>
                </a:solidFill>
              </a:rPr>
              <a:t>i niezespolona Wojewody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2060"/>
                </a:solidFill>
              </a:rPr>
              <a:t>Wojsko</a:t>
            </a:r>
          </a:p>
        </p:txBody>
      </p:sp>
    </p:spTree>
    <p:extLst>
      <p:ext uri="{BB962C8B-B14F-4D97-AF65-F5344CB8AC3E}">
        <p14:creationId xmlns:p14="http://schemas.microsoft.com/office/powerpoint/2010/main" val="3126083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Działania Policji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D89550F-F1A9-4607-99F0-59774B714ACC}"/>
              </a:ext>
            </a:extLst>
          </p:cNvPr>
          <p:cNvSpPr/>
          <p:nvPr/>
        </p:nvSpPr>
        <p:spPr>
          <a:xfrm>
            <a:off x="450432" y="1614889"/>
            <a:ext cx="11093042" cy="398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i wymiana informacji z organami administracji publicznej i innymi instytucjami właściwymi do działań w sytuacjach zwalczania skutków wystąpienia chorób zakaźnych;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zapewnienie bezpieczeństwa i porządku publicznego w ruchu drogowym w rejonie prowadzonych działań, w tym wyznaczenie objazdów;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izolacja zagrożonego terenu;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egzekwowanie przestrzegania zakazów i nakazów obowiązujących w wyznaczonej strefie;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udzielanie pomocy w transporcie zorganizowanym przez inspekcję,</a:t>
            </a:r>
            <a:b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m.in.: pilotaż przewozu próbek materiału zakaźnego do badań;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realizacja zadań procesowych związanych z zaistniałym zdarzeniem;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675F114-13E5-46A7-9E1C-BA3FC4489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27" y="4222546"/>
            <a:ext cx="1550017" cy="15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Działania PSP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D89550F-F1A9-4607-99F0-59774B714ACC}"/>
              </a:ext>
            </a:extLst>
          </p:cNvPr>
          <p:cNvSpPr/>
          <p:nvPr/>
        </p:nvSpPr>
        <p:spPr>
          <a:xfrm>
            <a:off x="475599" y="782114"/>
            <a:ext cx="110930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4 marca Państwowa Straż Pożarna przeprowadziła ćwiczenia. 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Rozstawiono </a:t>
            </a:r>
            <a:r>
              <a:rPr lang="pl-PL" b="1" dirty="0">
                <a:solidFill>
                  <a:srgbClr val="002060"/>
                </a:solidFill>
              </a:rPr>
              <a:t>po 2 </a:t>
            </a:r>
            <a:r>
              <a:rPr lang="pl-PL" dirty="0">
                <a:solidFill>
                  <a:srgbClr val="002060"/>
                </a:solidFill>
              </a:rPr>
              <a:t>namioty przy następujących szpitalach: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Wojewódzki Szpital Obserwacyjno-Zakaźny w Bydgoszczy, ul. Św. Floriana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Kujawsko-Pomorskie Centrum Pulmonologii w Bydgoszczy, ul. Seminaryjna 1	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2B337C-A845-43BD-A7D7-E54E26771EAF}"/>
              </a:ext>
            </a:extLst>
          </p:cNvPr>
          <p:cNvSpPr txBox="1"/>
          <p:nvPr/>
        </p:nvSpPr>
        <p:spPr>
          <a:xfrm>
            <a:off x="475599" y="2374335"/>
            <a:ext cx="8688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3 Specjalistyczne Grupy Ratownictwa Chemiczno-Ekologicznego: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rgbClr val="002060"/>
                </a:solidFill>
              </a:rPr>
              <a:t>SGR </a:t>
            </a:r>
            <a:r>
              <a:rPr lang="pl-PL" dirty="0" err="1">
                <a:solidFill>
                  <a:srgbClr val="002060"/>
                </a:solidFill>
              </a:rPr>
              <a:t>Chem</a:t>
            </a:r>
            <a:r>
              <a:rPr lang="pl-PL" dirty="0">
                <a:solidFill>
                  <a:srgbClr val="002060"/>
                </a:solidFill>
              </a:rPr>
              <a:t>-Eko Toruń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rgbClr val="002060"/>
                </a:solidFill>
              </a:rPr>
              <a:t>SGR </a:t>
            </a:r>
            <a:r>
              <a:rPr lang="pl-PL" dirty="0" err="1">
                <a:solidFill>
                  <a:srgbClr val="002060"/>
                </a:solidFill>
              </a:rPr>
              <a:t>Chem</a:t>
            </a:r>
            <a:r>
              <a:rPr lang="pl-PL" dirty="0">
                <a:solidFill>
                  <a:srgbClr val="002060"/>
                </a:solidFill>
              </a:rPr>
              <a:t>-Eko Bydgoszcz (grupa funkcjonuje na bazie JRG 2 i JRG 4 Bydgoszcz)</a:t>
            </a:r>
          </a:p>
          <a:p>
            <a:pPr marL="342900" indent="-342900">
              <a:buFontTx/>
              <a:buAutoNum type="arabicPeriod"/>
            </a:pPr>
            <a:r>
              <a:rPr lang="pl-PL" dirty="0">
                <a:solidFill>
                  <a:srgbClr val="002060"/>
                </a:solidFill>
              </a:rPr>
              <a:t>SGR </a:t>
            </a:r>
            <a:r>
              <a:rPr lang="pl-PL" dirty="0" err="1">
                <a:solidFill>
                  <a:srgbClr val="002060"/>
                </a:solidFill>
              </a:rPr>
              <a:t>Chem</a:t>
            </a:r>
            <a:r>
              <a:rPr lang="pl-PL" dirty="0">
                <a:solidFill>
                  <a:srgbClr val="002060"/>
                </a:solidFill>
              </a:rPr>
              <a:t>-Eko Włocławek (grupa funkcjonuje na bazie JRG 1 i JRG 2 Włocławek)</a:t>
            </a:r>
          </a:p>
          <a:p>
            <a:pPr marL="342900" indent="-342900">
              <a:buAutoNum type="arabicPeriod"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7AE491E-E7A9-4DEF-B4CC-A73F50268383}"/>
              </a:ext>
            </a:extLst>
          </p:cNvPr>
          <p:cNvSpPr/>
          <p:nvPr/>
        </p:nvSpPr>
        <p:spPr>
          <a:xfrm>
            <a:off x="296412" y="3935779"/>
            <a:ext cx="6096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Łącznie w województwie na stanie PSP znajdują się: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68</a:t>
            </a: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namiotów pneumatycznych 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namiotów stelażowych 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154</a:t>
            </a:r>
            <a:r>
              <a:rPr lang="pl-PL" dirty="0">
                <a:solidFill>
                  <a:srgbClr val="002060"/>
                </a:solidFill>
              </a:rPr>
              <a:t> ubrania ochrony biologicznej,   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53BB396-C244-4E7A-8DD4-A19D46293C22}"/>
              </a:ext>
            </a:extLst>
          </p:cNvPr>
          <p:cNvSpPr/>
          <p:nvPr/>
        </p:nvSpPr>
        <p:spPr>
          <a:xfrm>
            <a:off x="6022120" y="3950965"/>
            <a:ext cx="6096000" cy="17045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Również w KM Toruniu  funkcjonuje grupa kontenerowa </a:t>
            </a:r>
            <a:b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zestawami  kontenerów z namiotami, łóżkami, stolikami, krzesłami  oraz z kontenerem tzw. sanitarnym i namiotami</a:t>
            </a:r>
            <a:b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dekontaminacji - </a:t>
            </a:r>
            <a:r>
              <a:rPr lang="pl-PL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zaplecze logistyczne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CDB4BC6-FD60-4341-9D0A-631913588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113" y="908470"/>
            <a:ext cx="1803633" cy="23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Nowe rozwiązania prawne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0622" y="814009"/>
            <a:ext cx="12011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400" b="1" dirty="0">
                <a:solidFill>
                  <a:srgbClr val="002060"/>
                </a:solidFill>
                <a:ea typeface="Calibri" panose="020F0502020204030204" pitchFamily="34" charset="0"/>
              </a:rPr>
              <a:t>USTAWA</a:t>
            </a:r>
            <a:endParaRPr lang="pl-PL" sz="24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z dnia 2 marca 2020 r.</a:t>
            </a:r>
          </a:p>
          <a:p>
            <a:pPr algn="ctr">
              <a:spcAft>
                <a:spcPts val="0"/>
              </a:spcAft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 </a:t>
            </a:r>
            <a:r>
              <a:rPr lang="pl-PL" sz="2400" b="1" dirty="0">
                <a:solidFill>
                  <a:srgbClr val="002060"/>
                </a:solidFill>
                <a:ea typeface="Calibri" panose="020F0502020204030204" pitchFamily="34" charset="0"/>
              </a:rPr>
              <a:t>o szczególnych rozwiązaniach związanych z zapobieganiem, przeciwdziałaniem i zwalczaniem COVID-19, innych chorób zakaźnych oraz wywołanych nimi sytuacji kryzysowych</a:t>
            </a: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97555" y="2775028"/>
            <a:ext cx="117968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Główne założenia:</a:t>
            </a:r>
          </a:p>
          <a:p>
            <a:pPr algn="just">
              <a:spcAft>
                <a:spcPts val="0"/>
              </a:spcAft>
            </a:pPr>
            <a:endParaRPr lang="pl-PL" sz="24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Wprowadza zasady i tryb zapobiegania oraz zwalczania zakażenia wirusem SARS-CoV-2;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Zadania organów administracji publicznej w zakresie zapobiegania oraz zwalczania;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Uprawnienia i obowiązki podmiotów zaangażowanych w walkę z COVID-19;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Zasady pokrywania kosztów realizacji zadań, w szczególności tryb finansowania świadczeń opieki zdrowotnej dla osób z podejrzeniem zakażenia lub choroby zakaźnej. 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6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Nowe rozwiązania prawne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0396" y="1077588"/>
            <a:ext cx="1165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solidFill>
                  <a:srgbClr val="002060"/>
                </a:solidFill>
              </a:rPr>
              <a:t>W celu przeciwdziałania COVID-19 pracodawca może polecić pracownikowi wykonywanie, przez czas oznaczony, pracy określonej w umowie o pracę, poza miejscem jej stałego wykonywania </a:t>
            </a:r>
            <a:r>
              <a:rPr lang="pl-PL" sz="2400" dirty="0">
                <a:solidFill>
                  <a:srgbClr val="C00000"/>
                </a:solidFill>
              </a:rPr>
              <a:t>(</a:t>
            </a:r>
            <a:r>
              <a:rPr lang="pl-PL" sz="2400" b="1" dirty="0">
                <a:solidFill>
                  <a:srgbClr val="C00000"/>
                </a:solidFill>
              </a:rPr>
              <a:t>praca zdalna</a:t>
            </a:r>
            <a:r>
              <a:rPr lang="pl-PL" sz="2400" dirty="0">
                <a:solidFill>
                  <a:srgbClr val="C00000"/>
                </a:solidFill>
              </a:rPr>
              <a:t>). </a:t>
            </a:r>
            <a:endParaRPr lang="pl-PL" sz="24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14489" y="2390865"/>
            <a:ext cx="11680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przypadku zamknięcia żłobka, klubu dziecięcego, przedszkola lub szkoły do których uczęszcza dziecko, z powodu COVID-19, ubezpieczonemu zwolnionemu od wykonywania pracy </a:t>
            </a: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przysługuje dodatkowy zasiłek opiekuńczy.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14489" y="3898307"/>
            <a:ext cx="11680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zamówień,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których przedmiotem są towary lub usługi niezbędne do przeciwdziałania COVID-19,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stosuje się przepisów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ustawy z dnia 29 stycznia 2004 r. – Prawo zamówień publicznych (Dz. U. z 2019 r. poz. 1843 oraz z 2020 r. poz. 288),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jeżeli zachodzi wysokie prawdopodobieństwo szybkiego i niekontrolowanego rozprzestrzeniania się choroby lub jeżeli wymaga tego ochrona zdrowia publicznego. 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3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Nowe rozwiązania prawne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68499" y="887209"/>
            <a:ext cx="11655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2060"/>
                </a:solidFill>
              </a:rPr>
              <a:t>Minister właściwy do spraw zdrowia na podstawie informacji przekazywanych przez Głównego Inspektora Farmaceutycznego ustali w drodze obwieszczenia maksymalne ceny: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produktów leczniczych</a:t>
            </a:r>
            <a:r>
              <a:rPr lang="pl-PL" sz="2400" dirty="0">
                <a:solidFill>
                  <a:srgbClr val="002060"/>
                </a:solidFill>
              </a:rPr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wyrobów medycznych;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środków spożywczych specjalnego przeznaczenia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– które mogą być wykorzystane w związku z przeciwdziałaniem COVID-19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68499" y="3362453"/>
            <a:ext cx="11655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</a:rPr>
              <a:t>Świadczenia opieki zdrowotnej</a:t>
            </a: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, w tym transportu sanitarnego, wykonywane w związku z przeciwdziałaniem COVID-19, udzielone przez podmioty wykonujące działalność leczniczą wpisane do wykazu, </a:t>
            </a: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</a:rPr>
              <a:t>są finansowane przez Narodowy Fundusz Zdrowia</a:t>
            </a:r>
            <a:r>
              <a:rPr lang="pl-PL" sz="2400" dirty="0">
                <a:solidFill>
                  <a:srgbClr val="C0000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Świadczenia opieki zdrowotnej, są finansowane w formie opłaty ryczałtowej za utrzymanie </a:t>
            </a:r>
            <a:r>
              <a:rPr lang="pl-PL" sz="2400" u="sng" dirty="0">
                <a:solidFill>
                  <a:srgbClr val="002060"/>
                </a:solidFill>
                <a:ea typeface="Calibri" panose="020F0502020204030204" pitchFamily="34" charset="0"/>
              </a:rPr>
              <a:t>stanu gotowości do udzielania tych świadczeń oraz ceny odpowiadającej liczbie i rodzajowi świadczeń opieki zdrowotnej udzielonych w przyjętym okresie rozliczeniowym</a:t>
            </a:r>
            <a:r>
              <a:rPr lang="pl-PL" sz="2400" dirty="0">
                <a:solidFill>
                  <a:srgbClr val="002060"/>
                </a:solidFill>
                <a:ea typeface="Calibri" panose="020F0502020204030204" pitchFamily="34" charset="0"/>
              </a:rPr>
              <a:t>. 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7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Nowe rozwiązania prawne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0396" y="1077588"/>
            <a:ext cx="1165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b="1" dirty="0">
                <a:solidFill>
                  <a:srgbClr val="002060"/>
                </a:solidFill>
              </a:rPr>
              <a:t>Prezes Rady Ministrów</a:t>
            </a:r>
            <a:r>
              <a:rPr lang="pl-PL" sz="2400" dirty="0">
                <a:solidFill>
                  <a:srgbClr val="002060"/>
                </a:solidFill>
              </a:rPr>
              <a:t> może, na wniosek ministra właściwego do spraw zdrowia, nałożyć na </a:t>
            </a:r>
            <a:r>
              <a:rPr lang="pl-PL" sz="2400" b="1" dirty="0">
                <a:solidFill>
                  <a:srgbClr val="002060"/>
                </a:solidFill>
              </a:rPr>
              <a:t>jednostkę samorządu terytorialnego </a:t>
            </a:r>
            <a:r>
              <a:rPr lang="pl-PL" sz="2400" dirty="0">
                <a:solidFill>
                  <a:srgbClr val="002060"/>
                </a:solidFill>
              </a:rPr>
              <a:t>obowiązek wykonania określonego zadania w związku z przeciwdziałaniem COVID-19.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14489" y="2390865"/>
            <a:ext cx="11680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2060"/>
                </a:solidFill>
              </a:rPr>
              <a:t>Zadanie, może dotyczyć w szczególności zmian w strukturze organizacyjnej podmiotu leczniczego lub przekazania produktów leczniczych, wyrobów medycznych, środków spożywczych specjalnego przeznaczenia żywieniowego oraz aparatury i sprzętu medycznego.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14489" y="3898307"/>
            <a:ext cx="11680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C00000"/>
                </a:solidFill>
              </a:rPr>
              <a:t>Wojewoda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002060"/>
                </a:solidFill>
              </a:rPr>
              <a:t>może wydawać polecenia </a:t>
            </a:r>
            <a:r>
              <a:rPr lang="pl-PL" sz="2400" dirty="0">
                <a:solidFill>
                  <a:srgbClr val="002060"/>
                </a:solidFill>
              </a:rPr>
              <a:t>obowiązujące wszystkie organy administracji rządowej działające w województwie i państwowe osoby prawne, organy samorządu terytorialnego, samorządowe osoby prawne oraz samorządowe jednostki organizacyjne nieposiadające osobowości prawnej w związku z przeciwdziałaniem COVID-19. </a:t>
            </a:r>
            <a:r>
              <a:rPr lang="pl-PL" sz="2400" b="1" dirty="0">
                <a:solidFill>
                  <a:srgbClr val="002060"/>
                </a:solidFill>
              </a:rPr>
              <a:t>Polecenia podlegają natychmiastowemu wykonaniu</a:t>
            </a:r>
            <a:r>
              <a:rPr lang="pl-PL" sz="2400" dirty="0">
                <a:solidFill>
                  <a:srgbClr val="002060"/>
                </a:solidFill>
              </a:rPr>
              <a:t>. O wydanych poleceniach wojewoda niezwłocznie informuje właściwego ministra.</a:t>
            </a:r>
          </a:p>
        </p:txBody>
      </p:sp>
    </p:spTree>
    <p:extLst>
      <p:ext uri="{BB962C8B-B14F-4D97-AF65-F5344CB8AC3E}">
        <p14:creationId xmlns:p14="http://schemas.microsoft.com/office/powerpoint/2010/main" val="3449400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Nowe rozwiązania prawne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0396" y="1077588"/>
            <a:ext cx="1165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b="1" dirty="0">
                <a:solidFill>
                  <a:srgbClr val="002060"/>
                </a:solidFill>
              </a:rPr>
              <a:t>Główny Inspektor Sanitarny </a:t>
            </a:r>
            <a:r>
              <a:rPr lang="pl-PL" sz="2400" dirty="0">
                <a:solidFill>
                  <a:srgbClr val="002060"/>
                </a:solidFill>
              </a:rPr>
              <a:t>lub działający z jego upoważnienia państwowy </a:t>
            </a:r>
            <a:r>
              <a:rPr lang="pl-PL" sz="2400" b="1" dirty="0">
                <a:solidFill>
                  <a:srgbClr val="002060"/>
                </a:solidFill>
              </a:rPr>
              <a:t>wojewódzki inspektor sanitarny </a:t>
            </a:r>
            <a:r>
              <a:rPr lang="pl-PL" sz="2400" dirty="0">
                <a:solidFill>
                  <a:srgbClr val="002060"/>
                </a:solidFill>
              </a:rPr>
              <a:t>może wydawać </a:t>
            </a:r>
            <a:r>
              <a:rPr lang="pl-PL" sz="2400" b="1" dirty="0">
                <a:solidFill>
                  <a:srgbClr val="002060"/>
                </a:solidFill>
              </a:rPr>
              <a:t>zalecenia i wytyczne określające sposób postępowania w trakcie realizacji zadań związanych w walce z </a:t>
            </a:r>
            <a:r>
              <a:rPr lang="pl-PL" sz="2400" b="1" dirty="0" err="1">
                <a:solidFill>
                  <a:srgbClr val="002060"/>
                </a:solidFill>
              </a:rPr>
              <a:t>koronawirusem</a:t>
            </a:r>
            <a:r>
              <a:rPr lang="pl-PL" sz="2400" b="1" dirty="0">
                <a:solidFill>
                  <a:srgbClr val="002060"/>
                </a:solidFill>
              </a:rPr>
              <a:t>.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14489" y="2390865"/>
            <a:ext cx="11680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C00000"/>
                </a:solidFill>
              </a:rPr>
              <a:t>Hurtownie farmaceutyczne </a:t>
            </a:r>
            <a:r>
              <a:rPr lang="pl-PL" sz="2400" dirty="0">
                <a:solidFill>
                  <a:srgbClr val="002060"/>
                </a:solidFill>
              </a:rPr>
              <a:t>są obowiązane do zbywania produktów leczniczych, środków spożywczych specjalnego przeznaczenia żywieniowego oraz wyrobów medycznych, określonych w wykazie, o którym mowa w ust. 3, wyłącznie do innych hurtowni farmaceutycznych, aptek, punktów aptecznych oraz zakładów leczniczych podmiotów leczniczych, </a:t>
            </a:r>
            <a:r>
              <a:rPr lang="pl-PL" sz="2400" b="1" dirty="0">
                <a:solidFill>
                  <a:srgbClr val="002060"/>
                </a:solidFill>
              </a:rPr>
              <a:t>działających na terytorium Rzeczypospolitej Polskiej</a:t>
            </a:r>
            <a:r>
              <a:rPr lang="pl-PL" sz="2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pl-PL" sz="2400" dirty="0">
              <a:solidFill>
                <a:srgbClr val="002060"/>
              </a:solidFill>
            </a:endParaRPr>
          </a:p>
          <a:p>
            <a:pPr algn="just"/>
            <a:r>
              <a:rPr lang="pl-PL" sz="2400" b="1" dirty="0">
                <a:solidFill>
                  <a:srgbClr val="C00000"/>
                </a:solidFill>
              </a:rPr>
              <a:t>Producenci lub importerzy </a:t>
            </a:r>
            <a:r>
              <a:rPr lang="pl-PL" sz="2400" dirty="0">
                <a:solidFill>
                  <a:srgbClr val="002060"/>
                </a:solidFill>
              </a:rPr>
              <a:t>wyrobów medycznych lub środków spożywczych specjalnego przeznaczenia żywieniowego są obowiązani do zbywania wyrobów lub środków określonych w wykazie, o którym mowa w ust. 3, </a:t>
            </a:r>
            <a:r>
              <a:rPr lang="pl-PL" sz="2400" b="1" dirty="0">
                <a:solidFill>
                  <a:srgbClr val="002060"/>
                </a:solidFill>
              </a:rPr>
              <a:t>wyłącznie do hurtowni farmaceutycznych. </a:t>
            </a:r>
          </a:p>
        </p:txBody>
      </p:sp>
    </p:spTree>
    <p:extLst>
      <p:ext uri="{BB962C8B-B14F-4D97-AF65-F5344CB8AC3E}">
        <p14:creationId xmlns:p14="http://schemas.microsoft.com/office/powerpoint/2010/main" val="98100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Nowe rozwiązania prawne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0396" y="1077588"/>
            <a:ext cx="1165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solidFill>
                  <a:srgbClr val="002060"/>
                </a:solidFill>
              </a:rPr>
              <a:t>Z budżetu państwa mogą być udzielane właściwym jednostkom samorządu terytorialnego </a:t>
            </a:r>
            <a:r>
              <a:rPr lang="pl-PL" sz="2400" b="1" dirty="0">
                <a:solidFill>
                  <a:srgbClr val="C00000"/>
                </a:solidFill>
              </a:rPr>
              <a:t>dotacje celowe </a:t>
            </a:r>
            <a:r>
              <a:rPr lang="pl-PL" sz="2400" dirty="0">
                <a:solidFill>
                  <a:srgbClr val="002060"/>
                </a:solidFill>
              </a:rPr>
              <a:t>na wsparcie realizacji zadań wynikających z przepisów o zapobieganiu oraz zwalczaniu zakażeń i chorób zakaźnych u ludzi w wysokości do 100%.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14489" y="2819972"/>
            <a:ext cx="11680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2060"/>
                </a:solidFill>
              </a:rPr>
              <a:t>Na potrzeby zapewnienia ochrony lokalnej społeczności </a:t>
            </a:r>
            <a:r>
              <a:rPr lang="pl-PL" sz="2400" dirty="0">
                <a:solidFill>
                  <a:srgbClr val="002060"/>
                </a:solidFill>
              </a:rPr>
              <a:t>w sytuacji kryzysowej lub możliwości wystąpienia sytuacji kryzysowej wójt, burmistrz, prezydent miasta </a:t>
            </a:r>
            <a:r>
              <a:rPr lang="pl-PL" sz="2400" u="sng" dirty="0">
                <a:solidFill>
                  <a:srgbClr val="002060"/>
                </a:solidFill>
              </a:rPr>
              <a:t>określa szczególne formy udzielania pomocy dla lokalnej społeczności. </a:t>
            </a:r>
            <a:endParaRPr lang="pl-PL" sz="2400" dirty="0">
              <a:solidFill>
                <a:srgbClr val="002060"/>
              </a:solidFill>
            </a:endParaRPr>
          </a:p>
          <a:p>
            <a:pPr algn="just"/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Wójt, burmistrz, prezydent miasta sporządza wykaz szczególnych form udzielania pomocy dla lokalnej społeczności oraz informuje, w sposób zwyczajowo przyjęty, mieszkańców o możliwości ich uwzględnienia w tym wykazie. 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16124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Nowe rozwiązania prawne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0396" y="1077588"/>
            <a:ext cx="11655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2060"/>
                </a:solidFill>
              </a:rPr>
              <a:t>W celu zapobiegania szerzeniu się zakażeń i chorób zakaźnych, osoby chore na chorobę zakaźną albo osoby podejrzane o zachorowanie na chorobę zakaźną </a:t>
            </a:r>
            <a:r>
              <a:rPr lang="pl-PL" sz="2400" b="1" dirty="0">
                <a:solidFill>
                  <a:srgbClr val="C00000"/>
                </a:solidFill>
              </a:rPr>
              <a:t>mogą podlegać obowiązkowej hospitalizacji.</a:t>
            </a:r>
            <a:endParaRPr lang="pl-PL" sz="2400" dirty="0">
              <a:solidFill>
                <a:srgbClr val="C00000"/>
              </a:solidFill>
            </a:endParaRPr>
          </a:p>
          <a:p>
            <a:pPr algn="just"/>
            <a:br>
              <a:rPr lang="pl-PL" sz="2400" b="1" dirty="0">
                <a:solidFill>
                  <a:srgbClr val="00B050"/>
                </a:solidFill>
              </a:rPr>
            </a:br>
            <a:r>
              <a:rPr lang="pl-PL" sz="2400" b="1" dirty="0">
                <a:solidFill>
                  <a:srgbClr val="00B050"/>
                </a:solidFill>
              </a:rPr>
              <a:t>Osoby zdrowe</a:t>
            </a:r>
            <a:r>
              <a:rPr lang="pl-PL" sz="2400" b="1" dirty="0">
                <a:solidFill>
                  <a:srgbClr val="002060"/>
                </a:solidFill>
              </a:rPr>
              <a:t>, </a:t>
            </a:r>
            <a:r>
              <a:rPr lang="pl-PL" sz="2400" dirty="0">
                <a:solidFill>
                  <a:srgbClr val="002060"/>
                </a:solidFill>
              </a:rPr>
              <a:t>które pozostawały w styczności z osobami chorymi na choroby zakaźne </a:t>
            </a:r>
            <a:r>
              <a:rPr lang="pl-PL" sz="2400" u="sng" dirty="0">
                <a:solidFill>
                  <a:srgbClr val="002060"/>
                </a:solidFill>
              </a:rPr>
              <a:t>podlegają obowiązkowej kwarantannie lub nadzorowi epidemiologicznemu, jeżeli tak postanowią organy inspekcji.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endParaRPr lang="pl-PL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7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8075ECA-6902-4B15-9AE4-FC8C99CF96C0}"/>
              </a:ext>
            </a:extLst>
          </p:cNvPr>
          <p:cNvSpPr/>
          <p:nvPr/>
        </p:nvSpPr>
        <p:spPr>
          <a:xfrm>
            <a:off x="1" y="102410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Naukowcy z Centrum Nauki o Systemach i Inżynierii amerykańskiego Uniwersytetu Johnsa Hopkinsa stworzyli</a:t>
            </a:r>
            <a:br>
              <a:rPr lang="pl-PL" dirty="0"/>
            </a:br>
            <a:r>
              <a:rPr lang="pl-PL" dirty="0">
                <a:hlinkClick r:id="rId6"/>
              </a:rPr>
              <a:t>aktualizowaną na bieżąco interaktywną mapę</a:t>
            </a:r>
            <a:r>
              <a:rPr lang="pl-PL" dirty="0">
                <a:solidFill>
                  <a:srgbClr val="002060"/>
                </a:solidFill>
              </a:rPr>
              <a:t>, na której zaznaczone są miejsca, gdzie wykryto zakażenia koronawirusem.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Zliczane są także przypadki zakażeń, zgony i wyleczone osoby. </a:t>
            </a:r>
            <a:r>
              <a:rPr lang="pl-PL" b="1" dirty="0">
                <a:solidFill>
                  <a:srgbClr val="C00000"/>
                </a:solidFill>
              </a:rPr>
              <a:t>Dane z 11.03.2020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1E39F36-14DD-4699-B0B8-53CE62764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225"/>
            <a:ext cx="12192000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8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53BB396-C244-4E7A-8DD4-A19D46293C22}"/>
              </a:ext>
            </a:extLst>
          </p:cNvPr>
          <p:cNvSpPr/>
          <p:nvPr/>
        </p:nvSpPr>
        <p:spPr>
          <a:xfrm>
            <a:off x="2803773" y="2218989"/>
            <a:ext cx="6096000" cy="12100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sz="5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27661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Sytuacja ogólnokrajowa – stan na: 09.03.2020 r.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5132725-6740-4AAB-9377-1EEDC87D43A8}"/>
              </a:ext>
            </a:extLst>
          </p:cNvPr>
          <p:cNvSpPr txBox="1"/>
          <p:nvPr/>
        </p:nvSpPr>
        <p:spPr>
          <a:xfrm>
            <a:off x="8649049" y="3095538"/>
            <a:ext cx="281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1 nowa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4F40EE3-F5DA-4EB7-A83F-8E765F89E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2" y="-12119"/>
            <a:ext cx="6407054" cy="64070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317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Sytuacja ogólnokrajowa – stan na: 10.03.2020 r.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B4886D9-A795-424C-8173-B25D2FFA1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67" y="-318782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429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stan na: 10.03.2020 r.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C8994A2-00A7-4212-BC9E-2BFE2ED6BE2B}"/>
              </a:ext>
            </a:extLst>
          </p:cNvPr>
          <p:cNvSpPr txBox="1"/>
          <p:nvPr/>
        </p:nvSpPr>
        <p:spPr>
          <a:xfrm>
            <a:off x="1030671" y="962732"/>
            <a:ext cx="993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Na terenie województwa kujawsko-pomorskiego</a:t>
            </a:r>
            <a:br>
              <a:rPr lang="pl-PL" sz="3600" dirty="0">
                <a:solidFill>
                  <a:srgbClr val="C00000"/>
                </a:solidFill>
              </a:rPr>
            </a:br>
            <a:r>
              <a:rPr lang="pl-PL" sz="3600" b="1" dirty="0">
                <a:solidFill>
                  <a:srgbClr val="C00000"/>
                </a:solidFill>
              </a:rPr>
              <a:t>nie ma potwierdzonego przypadku COVID-19</a:t>
            </a:r>
            <a:r>
              <a:rPr lang="pl-PL" sz="3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8C4AF7F-A71F-4287-BD54-8F83ED5A679D}"/>
              </a:ext>
            </a:extLst>
          </p:cNvPr>
          <p:cNvSpPr txBox="1"/>
          <p:nvPr/>
        </p:nvSpPr>
        <p:spPr>
          <a:xfrm>
            <a:off x="1030671" y="2496402"/>
            <a:ext cx="104694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</a:rPr>
              <a:t>8</a:t>
            </a:r>
            <a:r>
              <a:rPr lang="pl-PL" sz="2400" dirty="0">
                <a:solidFill>
                  <a:srgbClr val="002060"/>
                </a:solidFill>
              </a:rPr>
              <a:t> - osoby hospitalizowane z podejrzeniem zakażenia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</a:rPr>
              <a:t>37</a:t>
            </a:r>
            <a:r>
              <a:rPr lang="pl-PL" sz="2400" dirty="0">
                <a:solidFill>
                  <a:srgbClr val="002060"/>
                </a:solidFill>
              </a:rPr>
              <a:t> - liczba objętych kwarantanną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</a:rPr>
              <a:t>343</a:t>
            </a:r>
            <a:r>
              <a:rPr lang="pl-PL" sz="2400" dirty="0">
                <a:solidFill>
                  <a:srgbClr val="002060"/>
                </a:solidFill>
              </a:rPr>
              <a:t> - liczba objętych nadzorem epidemiologicznym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2060"/>
              </a:solidFill>
            </a:endParaRPr>
          </a:p>
          <a:p>
            <a:r>
              <a:rPr lang="pl-PL" sz="2400" dirty="0">
                <a:solidFill>
                  <a:srgbClr val="002060"/>
                </a:solidFill>
              </a:rPr>
              <a:t>Próbki pobrane i dostarczone do laboratorium dające wynik negatywny: </a:t>
            </a:r>
            <a:r>
              <a:rPr lang="pl-PL" sz="2400" b="1" dirty="0">
                <a:solidFill>
                  <a:srgbClr val="002060"/>
                </a:solidFill>
              </a:rPr>
              <a:t>25 próbek</a:t>
            </a:r>
          </a:p>
          <a:p>
            <a:r>
              <a:rPr lang="pl-PL" sz="2400" dirty="0">
                <a:solidFill>
                  <a:srgbClr val="002060"/>
                </a:solidFill>
              </a:rPr>
              <a:t>W oczekiwaniu na wynik: </a:t>
            </a:r>
            <a:r>
              <a:rPr lang="pl-PL" sz="2400" b="1" dirty="0">
                <a:solidFill>
                  <a:srgbClr val="002060"/>
                </a:solidFill>
              </a:rPr>
              <a:t>8 próbek</a:t>
            </a: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CAEDEDC-ED67-4038-9E2B-2B978B580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99" y="2162001"/>
            <a:ext cx="2871028" cy="21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8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Przygotowanie szpitalne i sanitarne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857D022-BDCF-477A-8FEC-BE3DC6C20F65}"/>
              </a:ext>
            </a:extLst>
          </p:cNvPr>
          <p:cNvSpPr txBox="1"/>
          <p:nvPr/>
        </p:nvSpPr>
        <p:spPr>
          <a:xfrm>
            <a:off x="243280" y="1553273"/>
            <a:ext cx="11056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</a:rPr>
              <a:t>4 Szpitale w podwyższonej gotowości:</a:t>
            </a:r>
            <a:br>
              <a:rPr lang="pl-PL" sz="2000" dirty="0"/>
            </a:b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2060"/>
                </a:solidFill>
              </a:rPr>
              <a:t>Wojewódzki Szpital Obserwacyjno-Zakaźny w Bydgoszczy </a:t>
            </a:r>
            <a:r>
              <a:rPr lang="pl-PL" sz="2000" dirty="0">
                <a:solidFill>
                  <a:srgbClr val="002060"/>
                </a:solidFill>
              </a:rPr>
              <a:t>przy ul. Św. Floriana 12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2060"/>
                </a:solidFill>
              </a:rPr>
              <a:t>Kujawsko-Pomorskie Centrum Pulmonologii w Bydgoszczy </a:t>
            </a:r>
            <a:r>
              <a:rPr lang="pl-PL" sz="2000" dirty="0">
                <a:solidFill>
                  <a:srgbClr val="002060"/>
                </a:solidFill>
              </a:rPr>
              <a:t>przy ul. Seminaryjnej 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2060"/>
                </a:solidFill>
              </a:rPr>
              <a:t>Wojewódzki Szpital Zespolony im. L. Rydygiera – Oddział Obserwacyjno-Zakaźny w Toruniu</a:t>
            </a:r>
            <a:r>
              <a:rPr lang="pl-PL" sz="2000" dirty="0">
                <a:solidFill>
                  <a:srgbClr val="002060"/>
                </a:solidFill>
              </a:rPr>
              <a:t>,</a:t>
            </a:r>
            <a:br>
              <a:rPr lang="pl-PL" sz="2000" dirty="0">
                <a:solidFill>
                  <a:srgbClr val="002060"/>
                </a:solidFill>
              </a:rPr>
            </a:br>
            <a:r>
              <a:rPr lang="pl-PL" sz="2000" dirty="0">
                <a:solidFill>
                  <a:srgbClr val="002060"/>
                </a:solidFill>
              </a:rPr>
              <a:t>przy ul. Krasińskiego 4/4a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2060"/>
                </a:solidFill>
              </a:rPr>
              <a:t>Nowy Szpital w Świeciu – Oddział Obserwacyjno-Zakaźny </a:t>
            </a:r>
            <a:r>
              <a:rPr lang="pl-PL" sz="2000" dirty="0">
                <a:solidFill>
                  <a:srgbClr val="002060"/>
                </a:solidFill>
              </a:rPr>
              <a:t>przy ul. Wojska Polskiego 126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9B9ABF9-AAEC-4CB3-91E2-9909BD0155F2}"/>
              </a:ext>
            </a:extLst>
          </p:cNvPr>
          <p:cNvSpPr txBox="1"/>
          <p:nvPr/>
        </p:nvSpPr>
        <p:spPr>
          <a:xfrm>
            <a:off x="243280" y="858488"/>
            <a:ext cx="246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Wariant „A”</a:t>
            </a:r>
          </a:p>
        </p:txBody>
      </p:sp>
    </p:spTree>
    <p:extLst>
      <p:ext uri="{BB962C8B-B14F-4D97-AF65-F5344CB8AC3E}">
        <p14:creationId xmlns:p14="http://schemas.microsoft.com/office/powerpoint/2010/main" val="71220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Przygotowanie szpitalne i sanitarne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264B351-CC16-449D-A4FC-366B5FDB9088}"/>
              </a:ext>
            </a:extLst>
          </p:cNvPr>
          <p:cNvSpPr/>
          <p:nvPr/>
        </p:nvSpPr>
        <p:spPr>
          <a:xfrm>
            <a:off x="1558849" y="987324"/>
            <a:ext cx="102667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Stan podwyższonej gotowości oznacza m.in. </a:t>
            </a:r>
          </a:p>
          <a:p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poszerzenie bazy łóżkowej,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wstrzymanie zaplanowanych wcześniej przyjęć i przyjmowanie wyłącznie pacjentów znajdujących się w stanie nagłego zagrożenia zdrowotnego,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zabezpieczenie personelu medycznego w stałej gotowości do udzielania świadczeń zdrowotnych,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przygotowanie do przyjęcia i pozostawanie w stałej gotowości do przyjmowania z możliwością izolacji pacjentów zakażonych koronawirusem SARS-CoV-2.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2752B5D-9BFB-4951-8283-30A78EF7E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584"/>
            <a:ext cx="1558849" cy="22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26C04A5-52F8-4F97-855D-77FAA63E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6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B00DB1-6857-492D-8657-B4B2CDF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50"/>
            <a:ext cx="12192000" cy="4840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2550A2-6027-42E7-AF86-323FD3B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834"/>
            <a:ext cx="2253382" cy="633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9BE161-59A4-4E37-AB46-8B7A46761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9" y="6446696"/>
            <a:ext cx="338555" cy="33855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551B92-F1AE-4012-BC4B-A34AAA6135DF}"/>
              </a:ext>
            </a:extLst>
          </p:cNvPr>
          <p:cNvSpPr txBox="1"/>
          <p:nvPr/>
        </p:nvSpPr>
        <p:spPr>
          <a:xfrm>
            <a:off x="7651472" y="6478591"/>
            <a:ext cx="18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@KPUWBydgoszcz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C84F10-C32E-49E0-B962-F5840B828DFC}"/>
              </a:ext>
            </a:extLst>
          </p:cNvPr>
          <p:cNvSpPr txBox="1"/>
          <p:nvPr/>
        </p:nvSpPr>
        <p:spPr>
          <a:xfrm>
            <a:off x="10130843" y="6468052"/>
            <a:ext cx="19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Lato"/>
                <a:cs typeface="Times New Roman" panose="02020603050405020304" pitchFamily="18" charset="0"/>
              </a:rPr>
              <a:t>@</a:t>
            </a:r>
            <a:r>
              <a:rPr lang="pl-PL" sz="1200" b="1" dirty="0" err="1">
                <a:solidFill>
                  <a:schemeClr val="bg1"/>
                </a:solidFill>
                <a:latin typeface="Lato"/>
                <a:cs typeface="Calibri" panose="020F0502020204030204" pitchFamily="34" charset="0"/>
              </a:rPr>
              <a:t>KPUWBydgoszcz</a:t>
            </a:r>
            <a:endParaRPr lang="pl-PL" sz="1200" b="1" dirty="0">
              <a:solidFill>
                <a:schemeClr val="bg1"/>
              </a:solidFill>
              <a:latin typeface="Lato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B126AD-F404-437C-A166-2180D1EEE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6446696"/>
            <a:ext cx="338555" cy="3385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0AC8013-10F7-444E-A357-9D7DFA0F93B5}"/>
              </a:ext>
            </a:extLst>
          </p:cNvPr>
          <p:cNvSpPr txBox="1"/>
          <p:nvPr/>
        </p:nvSpPr>
        <p:spPr>
          <a:xfrm>
            <a:off x="4048140" y="6415919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"/>
              </a:rPr>
              <a:t>#</a:t>
            </a:r>
            <a:r>
              <a:rPr lang="pl-PL" b="1" dirty="0" err="1">
                <a:solidFill>
                  <a:schemeClr val="bg1"/>
                </a:solidFill>
                <a:latin typeface="Lato"/>
              </a:rPr>
              <a:t>koronawirus</a:t>
            </a:r>
            <a:endParaRPr lang="pl-PL" b="1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48988-FF18-465A-A516-266736614468}"/>
              </a:ext>
            </a:extLst>
          </p:cNvPr>
          <p:cNvSpPr txBox="1"/>
          <p:nvPr/>
        </p:nvSpPr>
        <p:spPr>
          <a:xfrm>
            <a:off x="0" y="622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Kujawsko-Pomorskie – Przygotowanie szpitalne i sanitarne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04C1001-6E03-4EF0-B96F-0E2F13A378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051" y="855409"/>
            <a:ext cx="10899897" cy="536167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0D2212E-8725-4201-827B-4D8213735417}"/>
              </a:ext>
            </a:extLst>
          </p:cNvPr>
          <p:cNvSpPr txBox="1"/>
          <p:nvPr/>
        </p:nvSpPr>
        <p:spPr>
          <a:xfrm>
            <a:off x="0" y="4123476"/>
            <a:ext cx="359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Wariant „A” – 4 szpitale</a:t>
            </a:r>
            <a:br>
              <a:rPr lang="pl-PL" sz="2400" b="1" dirty="0"/>
            </a:br>
            <a:r>
              <a:rPr lang="pl-PL" sz="2400" b="1" dirty="0"/>
              <a:t>w podwyższonej gotowości</a:t>
            </a:r>
          </a:p>
        </p:txBody>
      </p:sp>
    </p:spTree>
    <p:extLst>
      <p:ext uri="{BB962C8B-B14F-4D97-AF65-F5344CB8AC3E}">
        <p14:creationId xmlns:p14="http://schemas.microsoft.com/office/powerpoint/2010/main" val="2033245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B5C5420-F4D9-44E7-9396-25DBB98546B5}" vid="{CC51DC60-942A-4512-A204-0E0B98853FB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KPUW czysty</Template>
  <TotalTime>1160</TotalTime>
  <Words>2387</Words>
  <Application>Microsoft Office PowerPoint</Application>
  <PresentationFormat>Panoramiczny</PresentationFormat>
  <Paragraphs>323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Lato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Wiśniewski</dc:creator>
  <cp:lastModifiedBy>Tomasz Wiśniewski</cp:lastModifiedBy>
  <cp:revision>225</cp:revision>
  <cp:lastPrinted>2020-03-08T19:59:20Z</cp:lastPrinted>
  <dcterms:created xsi:type="dcterms:W3CDTF">2019-01-22T11:27:33Z</dcterms:created>
  <dcterms:modified xsi:type="dcterms:W3CDTF">2020-03-11T08:15:42Z</dcterms:modified>
</cp:coreProperties>
</file>